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9"/>
  </p:notesMasterIdLst>
  <p:sldIdLst>
    <p:sldId id="256" r:id="rId2"/>
    <p:sldId id="296" r:id="rId3"/>
    <p:sldId id="382" r:id="rId4"/>
    <p:sldId id="373" r:id="rId5"/>
    <p:sldId id="314" r:id="rId6"/>
    <p:sldId id="368" r:id="rId7"/>
    <p:sldId id="348" r:id="rId8"/>
    <p:sldId id="419" r:id="rId9"/>
    <p:sldId id="339" r:id="rId10"/>
    <p:sldId id="374" r:id="rId11"/>
    <p:sldId id="375" r:id="rId12"/>
    <p:sldId id="364" r:id="rId13"/>
    <p:sldId id="363" r:id="rId14"/>
    <p:sldId id="294" r:id="rId15"/>
    <p:sldId id="261" r:id="rId16"/>
    <p:sldId id="366" r:id="rId17"/>
    <p:sldId id="340" r:id="rId18"/>
    <p:sldId id="367" r:id="rId19"/>
    <p:sldId id="362" r:id="rId20"/>
    <p:sldId id="320" r:id="rId21"/>
    <p:sldId id="281" r:id="rId22"/>
    <p:sldId id="376" r:id="rId23"/>
    <p:sldId id="282" r:id="rId24"/>
    <p:sldId id="334" r:id="rId25"/>
    <p:sldId id="377" r:id="rId26"/>
    <p:sldId id="387" r:id="rId27"/>
    <p:sldId id="386" r:id="rId28"/>
    <p:sldId id="390" r:id="rId29"/>
    <p:sldId id="301" r:id="rId30"/>
    <p:sldId id="384" r:id="rId31"/>
    <p:sldId id="308" r:id="rId32"/>
    <p:sldId id="352" r:id="rId33"/>
    <p:sldId id="395" r:id="rId34"/>
    <p:sldId id="379" r:id="rId35"/>
    <p:sldId id="335" r:id="rId36"/>
    <p:sldId id="354" r:id="rId37"/>
    <p:sldId id="396" r:id="rId38"/>
    <p:sldId id="420" r:id="rId39"/>
    <p:sldId id="333" r:id="rId40"/>
    <p:sldId id="416" r:id="rId41"/>
    <p:sldId id="421" r:id="rId42"/>
    <p:sldId id="383" r:id="rId43"/>
    <p:sldId id="397" r:id="rId44"/>
    <p:sldId id="410" r:id="rId45"/>
    <p:sldId id="359" r:id="rId46"/>
    <p:sldId id="358" r:id="rId47"/>
    <p:sldId id="357" r:id="rId48"/>
    <p:sldId id="385" r:id="rId49"/>
    <p:sldId id="380" r:id="rId50"/>
    <p:sldId id="399" r:id="rId51"/>
    <p:sldId id="344" r:id="rId52"/>
    <p:sldId id="392" r:id="rId53"/>
    <p:sldId id="412" r:id="rId54"/>
    <p:sldId id="321" r:id="rId55"/>
    <p:sldId id="406" r:id="rId56"/>
    <p:sldId id="403" r:id="rId57"/>
    <p:sldId id="415" r:id="rId58"/>
    <p:sldId id="393" r:id="rId59"/>
    <p:sldId id="361" r:id="rId60"/>
    <p:sldId id="407" r:id="rId61"/>
    <p:sldId id="371" r:id="rId62"/>
    <p:sldId id="408" r:id="rId63"/>
    <p:sldId id="409" r:id="rId64"/>
    <p:sldId id="414" r:id="rId65"/>
    <p:sldId id="418" r:id="rId66"/>
    <p:sldId id="402" r:id="rId67"/>
    <p:sldId id="323" r:id="rId68"/>
    <p:sldId id="413" r:id="rId69"/>
    <p:sldId id="411" r:id="rId70"/>
    <p:sldId id="389" r:id="rId71"/>
    <p:sldId id="326" r:id="rId72"/>
    <p:sldId id="284" r:id="rId73"/>
    <p:sldId id="330" r:id="rId74"/>
    <p:sldId id="280" r:id="rId75"/>
    <p:sldId id="417" r:id="rId76"/>
    <p:sldId id="322" r:id="rId77"/>
    <p:sldId id="325" r:id="rId78"/>
    <p:sldId id="317" r:id="rId79"/>
    <p:sldId id="341" r:id="rId80"/>
    <p:sldId id="318" r:id="rId81"/>
    <p:sldId id="312" r:id="rId82"/>
    <p:sldId id="327" r:id="rId83"/>
    <p:sldId id="328" r:id="rId84"/>
    <p:sldId id="329" r:id="rId85"/>
    <p:sldId id="331" r:id="rId86"/>
    <p:sldId id="332" r:id="rId87"/>
    <p:sldId id="286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ULBERTSON Jennifer" initials="CJ" lastIdx="4" clrIdx="0">
    <p:extLst>
      <p:ext uri="{19B8F6BF-5375-455C-9EA6-DF929625EA0E}">
        <p15:presenceInfo xmlns:p15="http://schemas.microsoft.com/office/powerpoint/2012/main" userId="S::jculbert@ed.ac.uk::3aba8976-f106-47fa-b8c7-69263411ef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oe-my.sharepoint.com/personal/s2053270_ed_ac_uk/Documents/Morphological%20exp-cooked%20fin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oe-my.sharepoint.com/personal/s2053270_ed_ac_uk/Documents/Semantic_Experiment%20(long%20data)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 simulation of </a:t>
            </a:r>
            <a:r>
              <a:rPr lang="en-GB" dirty="0" err="1"/>
              <a:t>Hn</a:t>
            </a:r>
            <a:r>
              <a:rPr lang="en-GB" baseline="0" dirty="0"/>
              <a:t> and </a:t>
            </a:r>
            <a:r>
              <a:rPr lang="en-GB" baseline="0" dirty="0" err="1"/>
              <a:t>lnN</a:t>
            </a:r>
            <a:r>
              <a:rPr lang="en-GB" baseline="0" dirty="0"/>
              <a:t> values by  different values of N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Sheet3!$S$89</c:f>
              <c:strCache>
                <c:ptCount val="1"/>
                <c:pt idx="0">
                  <c:v>HN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Sheet3!$R$90:$R$100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Sheet3!$S$90:$S$100</c:f>
              <c:numCache>
                <c:formatCode>General</c:formatCode>
                <c:ptCount val="11"/>
                <c:pt idx="0">
                  <c:v>1</c:v>
                </c:pt>
                <c:pt idx="1">
                  <c:v>2.9289700000000001</c:v>
                </c:pt>
                <c:pt idx="2">
                  <c:v>3.5977399999999999</c:v>
                </c:pt>
                <c:pt idx="3">
                  <c:v>3.99499</c:v>
                </c:pt>
                <c:pt idx="4">
                  <c:v>4.2785399999999996</c:v>
                </c:pt>
                <c:pt idx="5">
                  <c:v>4.4992099999999997</c:v>
                </c:pt>
                <c:pt idx="6">
                  <c:v>4.6798700000000002</c:v>
                </c:pt>
                <c:pt idx="7">
                  <c:v>4.83284</c:v>
                </c:pt>
                <c:pt idx="8">
                  <c:v>4.9654800000000003</c:v>
                </c:pt>
                <c:pt idx="9">
                  <c:v>5.0825699999999996</c:v>
                </c:pt>
                <c:pt idx="10">
                  <c:v>5.1873800000000001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C2-0F42-AAD6-6A0BBF35E068}"/>
            </c:ext>
          </c:extLst>
        </c:ser>
        <c:ser>
          <c:idx val="1"/>
          <c:order val="1"/>
          <c:tx>
            <c:strRef>
              <c:f>Sheet3!$T$89</c:f>
              <c:strCache>
                <c:ptCount val="1"/>
                <c:pt idx="0">
                  <c:v>LN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Sheet3!$R$90:$R$100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</c:numCache>
            </c:numRef>
          </c:cat>
          <c:val>
            <c:numRef>
              <c:f>Sheet3!$T$90:$T$100</c:f>
              <c:numCache>
                <c:formatCode>General</c:formatCode>
                <c:ptCount val="11"/>
                <c:pt idx="0">
                  <c:v>0</c:v>
                </c:pt>
                <c:pt idx="1">
                  <c:v>2.3025850929940459</c:v>
                </c:pt>
                <c:pt idx="2">
                  <c:v>2.9957322735539909</c:v>
                </c:pt>
                <c:pt idx="3">
                  <c:v>3.4011973816621555</c:v>
                </c:pt>
                <c:pt idx="4">
                  <c:v>3.6888794541139363</c:v>
                </c:pt>
                <c:pt idx="5">
                  <c:v>3.912023005428146</c:v>
                </c:pt>
                <c:pt idx="6">
                  <c:v>4.0943445622221004</c:v>
                </c:pt>
                <c:pt idx="7">
                  <c:v>4.2484952420493594</c:v>
                </c:pt>
                <c:pt idx="8">
                  <c:v>4.3820266346738812</c:v>
                </c:pt>
                <c:pt idx="9">
                  <c:v>4.499809670330265</c:v>
                </c:pt>
                <c:pt idx="10">
                  <c:v>4.6051701859880918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C2-0F42-AAD6-6A0BBF35E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3493391"/>
        <c:axId val="1353321071"/>
      </c:lineChart>
      <c:catAx>
        <c:axId val="16934933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3321071"/>
        <c:crosses val="autoZero"/>
        <c:auto val="1"/>
        <c:lblAlgn val="ctr"/>
        <c:lblOffset val="100"/>
        <c:noMultiLvlLbl val="0"/>
      </c:catAx>
      <c:valAx>
        <c:axId val="135332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NH /LN</a:t>
                </a:r>
                <a:r>
                  <a:rPr lang="en-GB" baseline="0"/>
                  <a:t> values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3493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A simulation of </a:t>
            </a:r>
            <a:r>
              <a:rPr lang="en-GB" dirty="0" err="1"/>
              <a:t>Hn</a:t>
            </a:r>
            <a:r>
              <a:rPr lang="en-GB" dirty="0"/>
              <a:t> and</a:t>
            </a:r>
            <a:r>
              <a:rPr lang="en-GB" baseline="0" dirty="0"/>
              <a:t> </a:t>
            </a:r>
            <a:r>
              <a:rPr lang="en-GB" dirty="0" err="1"/>
              <a:t>lnN</a:t>
            </a:r>
            <a:r>
              <a:rPr lang="en-GB" dirty="0"/>
              <a:t> values by different</a:t>
            </a:r>
            <a:r>
              <a:rPr lang="en-GB" baseline="0" dirty="0"/>
              <a:t> values of N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Sheet4!$G$6</c:f>
              <c:strCache>
                <c:ptCount val="1"/>
                <c:pt idx="0">
                  <c:v>hn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Sheet4!$F$7:$F$14</c:f>
              <c:numCache>
                <c:formatCode>General</c:formatCode>
                <c:ptCount val="8"/>
                <c:pt idx="0">
                  <c:v>501</c:v>
                </c:pt>
                <c:pt idx="1">
                  <c:v>601</c:v>
                </c:pt>
                <c:pt idx="2">
                  <c:v>701</c:v>
                </c:pt>
                <c:pt idx="3">
                  <c:v>801</c:v>
                </c:pt>
                <c:pt idx="4">
                  <c:v>901</c:v>
                </c:pt>
                <c:pt idx="5">
                  <c:v>1001</c:v>
                </c:pt>
                <c:pt idx="6">
                  <c:v>1101</c:v>
                </c:pt>
                <c:pt idx="7">
                  <c:v>1201</c:v>
                </c:pt>
              </c:numCache>
            </c:numRef>
          </c:cat>
          <c:val>
            <c:numRef>
              <c:f>Sheet4!$G$7:$G$14</c:f>
              <c:numCache>
                <c:formatCode>General</c:formatCode>
                <c:ptCount val="8"/>
                <c:pt idx="0">
                  <c:v>6.7948000000000004</c:v>
                </c:pt>
                <c:pt idx="1">
                  <c:v>6.9766000000000004</c:v>
                </c:pt>
                <c:pt idx="2">
                  <c:v>7.1304299999999996</c:v>
                </c:pt>
                <c:pt idx="3">
                  <c:v>7.2637</c:v>
                </c:pt>
                <c:pt idx="4">
                  <c:v>7.3811999999999998</c:v>
                </c:pt>
                <c:pt idx="5">
                  <c:v>7.4864600000000001</c:v>
                </c:pt>
                <c:pt idx="6">
                  <c:v>7.5815999999999999</c:v>
                </c:pt>
                <c:pt idx="7">
                  <c:v>7.6684999999999999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DD5-DA47-8071-E13B63EADFBF}"/>
            </c:ext>
          </c:extLst>
        </c:ser>
        <c:ser>
          <c:idx val="1"/>
          <c:order val="1"/>
          <c:tx>
            <c:strRef>
              <c:f>Sheet4!$H$6</c:f>
              <c:strCache>
                <c:ptCount val="1"/>
                <c:pt idx="0">
                  <c:v>lnN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Sheet4!$F$7:$F$14</c:f>
              <c:numCache>
                <c:formatCode>General</c:formatCode>
                <c:ptCount val="8"/>
                <c:pt idx="0">
                  <c:v>501</c:v>
                </c:pt>
                <c:pt idx="1">
                  <c:v>601</c:v>
                </c:pt>
                <c:pt idx="2">
                  <c:v>701</c:v>
                </c:pt>
                <c:pt idx="3">
                  <c:v>801</c:v>
                </c:pt>
                <c:pt idx="4">
                  <c:v>901</c:v>
                </c:pt>
                <c:pt idx="5">
                  <c:v>1001</c:v>
                </c:pt>
                <c:pt idx="6">
                  <c:v>1101</c:v>
                </c:pt>
                <c:pt idx="7">
                  <c:v>1201</c:v>
                </c:pt>
              </c:numCache>
            </c:numRef>
          </c:cat>
          <c:val>
            <c:numRef>
              <c:f>Sheet4!$H$7:$H$14</c:f>
              <c:numCache>
                <c:formatCode>General</c:formatCode>
                <c:ptCount val="8"/>
                <c:pt idx="0">
                  <c:v>6.2166061010848646</c:v>
                </c:pt>
                <c:pt idx="1">
                  <c:v>6.3985949345352076</c:v>
                </c:pt>
                <c:pt idx="2">
                  <c:v>6.5525078870345901</c:v>
                </c:pt>
                <c:pt idx="3">
                  <c:v>6.6858609470683596</c:v>
                </c:pt>
                <c:pt idx="4">
                  <c:v>6.8035052576083377</c:v>
                </c:pt>
                <c:pt idx="5">
                  <c:v>6.9087547793152204</c:v>
                </c:pt>
                <c:pt idx="6">
                  <c:v>7.0039741367226798</c:v>
                </c:pt>
                <c:pt idx="7">
                  <c:v>7.0909098220799835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D5-DA47-8071-E13B63EADF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25952143"/>
        <c:axId val="1126120335"/>
      </c:lineChart>
      <c:catAx>
        <c:axId val="11259521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6120335"/>
        <c:crosses val="autoZero"/>
        <c:auto val="1"/>
        <c:lblAlgn val="ctr"/>
        <c:lblOffset val="100"/>
        <c:noMultiLvlLbl val="0"/>
      </c:catAx>
      <c:valAx>
        <c:axId val="1126120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H/lnN values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9521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925A3-4D0E-5640-AA61-5E8AE109291C}" type="datetimeFigureOut">
              <a:rPr lang="en-US" smtClean="0"/>
              <a:t>8/5/23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E295F-315B-1C45-959E-A55E7E19F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02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06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98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1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54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98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28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98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8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76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14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61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51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49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E295F-315B-1C45-959E-A55E7E19F8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54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14" y="1074511"/>
            <a:ext cx="11604171" cy="4977946"/>
          </a:xfrm>
        </p:spPr>
        <p:txBody>
          <a:bodyPr/>
          <a:lstStyle>
            <a:lvl1pPr>
              <a:defRPr sz="3200">
                <a:latin typeface="Helvetica" pitchFamily="2" charset="0"/>
              </a:defRPr>
            </a:lvl1pPr>
            <a:lvl2pPr>
              <a:defRPr sz="3200">
                <a:latin typeface="Helvetica" pitchFamily="2" charset="0"/>
              </a:defRPr>
            </a:lvl2pPr>
            <a:lvl3pPr>
              <a:defRPr sz="3200">
                <a:latin typeface="Helvetica" pitchFamily="2" charset="0"/>
              </a:defRPr>
            </a:lvl3pPr>
            <a:lvl4pPr>
              <a:defRPr sz="3200">
                <a:latin typeface="Helvetica" pitchFamily="2" charset="0"/>
              </a:defRPr>
            </a:lvl4pPr>
            <a:lvl5pPr>
              <a:defRPr sz="3200"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7714" y="6356350"/>
            <a:ext cx="2743200" cy="365125"/>
          </a:xfrm>
        </p:spPr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GB"/>
              <a:t>Bantu 9, 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DB2115-D3B1-AC31-7779-C6571986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"/>
            <a:ext cx="12192000" cy="86701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z="4000" dirty="0">
                <a:latin typeface="Helvetica" pitchFamily="2" charset="0"/>
              </a:rPr>
              <a:t>Experiment 1: Semantic Cues</a:t>
            </a:r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Bantu 9, 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Bantu 9,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hdl.handle.net/10019.1/107220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10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488" y="510722"/>
            <a:ext cx="9144000" cy="2387600"/>
          </a:xfrm>
          <a:noFill/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080808"/>
                </a:solidFill>
                <a:latin typeface="Helvetica" pitchFamily="2" charset="0"/>
                <a:cs typeface="Calibri Light"/>
              </a:rPr>
              <a:t>A theory of morphological productivity is essential in characterizing noun classes: Corpus and experimental evidence from Bantu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9035" y="2509702"/>
            <a:ext cx="10559142" cy="2928256"/>
          </a:xfrm>
          <a:noFill/>
        </p:spPr>
        <p:txBody>
          <a:bodyPr vert="horz" lIns="91440" tIns="45720" rIns="91440" bIns="45720" rtlCol="0">
            <a:normAutofit lnSpcReduction="10000"/>
          </a:bodyPr>
          <a:lstStyle/>
          <a:p>
            <a:endParaRPr lang="en-US" sz="1400" dirty="0">
              <a:solidFill>
                <a:srgbClr val="080808"/>
              </a:solidFill>
              <a:cs typeface="Calibri"/>
            </a:endParaRPr>
          </a:p>
          <a:p>
            <a:endParaRPr lang="en-US" sz="3000" b="1" dirty="0">
              <a:cs typeface="Calibri"/>
            </a:endParaRPr>
          </a:p>
          <a:p>
            <a:r>
              <a:rPr lang="en-US" sz="3000" dirty="0">
                <a:cs typeface="Calibri"/>
              </a:rPr>
              <a:t>Patrick Kanampiu,</a:t>
            </a:r>
            <a:r>
              <a:rPr lang="en-US" sz="3000" dirty="0">
                <a:solidFill>
                  <a:srgbClr val="080808"/>
                </a:solidFill>
                <a:cs typeface="Calibri"/>
              </a:rPr>
              <a:t> Alexander Martin, Jennifer Culbertson</a:t>
            </a:r>
          </a:p>
          <a:p>
            <a:endParaRPr lang="en-US" sz="3000" dirty="0">
              <a:cs typeface="Calibri"/>
            </a:endParaRPr>
          </a:p>
          <a:p>
            <a:r>
              <a:rPr lang="en-US" sz="3000" dirty="0">
                <a:cs typeface="Calibri"/>
              </a:rPr>
              <a:t>TTFA Talk Series, Leiden University</a:t>
            </a:r>
          </a:p>
          <a:p>
            <a:r>
              <a:rPr lang="en-US" sz="3000" dirty="0">
                <a:cs typeface="Calibri"/>
              </a:rPr>
              <a:t>(April 14, 2023)</a:t>
            </a:r>
          </a:p>
        </p:txBody>
      </p:sp>
      <p:pic>
        <p:nvPicPr>
          <p:cNvPr id="4" name="Picture 2" descr="University of Edinburgh - Wikipedia">
            <a:extLst>
              <a:ext uri="{FF2B5EF4-FFF2-40B4-BE49-F238E27FC236}">
                <a16:creationId xmlns:a16="http://schemas.microsoft.com/office/drawing/2014/main" id="{722BA44E-D45A-32B6-4E33-12C1B059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08" y="3959679"/>
            <a:ext cx="1469000" cy="14755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79"/>
    </mc:Choice>
    <mc:Fallback xmlns="">
      <p:transition spd="slow" advTm="425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F81EE789-B76A-5DCB-52F5-974BA865F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222035"/>
              </p:ext>
            </p:extLst>
          </p:nvPr>
        </p:nvGraphicFramePr>
        <p:xfrm>
          <a:off x="6049477" y="2046256"/>
          <a:ext cx="502472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42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498759456"/>
                    </a:ext>
                  </a:extLst>
                </a:gridCol>
                <a:gridCol w="1212005">
                  <a:extLst>
                    <a:ext uri="{9D8B030D-6E8A-4147-A177-3AD203B41FA5}">
                      <a16:colId xmlns:a16="http://schemas.microsoft.com/office/drawing/2014/main" val="298721630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(10)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(11)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personne</a:t>
                      </a:r>
                      <a:endParaRPr lang="en-GB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person.F</a:t>
                      </a:r>
                      <a:endParaRPr lang="en-GB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(12)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camionn</a:t>
                      </a:r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(13)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squel</a:t>
                      </a:r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6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skeleton.M</a:t>
                      </a:r>
                      <a:endParaRPr lang="en-GB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35109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F3F054EF-C7E9-619B-437A-90FAF3681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30847"/>
              </p:ext>
            </p:extLst>
          </p:nvPr>
        </p:nvGraphicFramePr>
        <p:xfrm>
          <a:off x="496613" y="2005535"/>
          <a:ext cx="5597373" cy="456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Kîîtharaka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(6)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(7)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7.machete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(8) 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î</a:t>
                      </a: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the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5.father 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1.dist.dem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(9)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n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koma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yû</a:t>
                      </a:r>
                      <a:endParaRPr lang="en-GB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9.devil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1.this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929456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074511"/>
            <a:ext cx="11604171" cy="880603"/>
          </a:xfrm>
        </p:spPr>
        <p:txBody>
          <a:bodyPr anchor="t">
            <a:noAutofit/>
          </a:bodyPr>
          <a:lstStyle/>
          <a:p>
            <a:pPr lvl="0"/>
            <a:r>
              <a:rPr lang="en-GB" sz="2800" dirty="0"/>
              <a:t>But there are typically, many exceptions!...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determines noun class in a language?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23C13-2270-9755-AD5F-FB5AA5961F25}"/>
              </a:ext>
            </a:extLst>
          </p:cNvPr>
          <p:cNvSpPr txBox="1"/>
          <p:nvPr/>
        </p:nvSpPr>
        <p:spPr>
          <a:xfrm>
            <a:off x="10342073" y="59506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21A527-3434-1B2B-7BFA-BC48BF9AB826}"/>
              </a:ext>
            </a:extLst>
          </p:cNvPr>
          <p:cNvCxnSpPr>
            <a:cxnSpLocks/>
          </p:cNvCxnSpPr>
          <p:nvPr/>
        </p:nvCxnSpPr>
        <p:spPr>
          <a:xfrm flipH="1">
            <a:off x="4509144" y="5691225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8A31F9-33C9-CF63-9FD2-29D84CDA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10</a:t>
            </a:fld>
            <a:endParaRPr lang="en-US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B45CCE-4160-989B-7828-C9D23DC88CEA}"/>
              </a:ext>
            </a:extLst>
          </p:cNvPr>
          <p:cNvCxnSpPr>
            <a:cxnSpLocks/>
          </p:cNvCxnSpPr>
          <p:nvPr/>
        </p:nvCxnSpPr>
        <p:spPr>
          <a:xfrm flipH="1">
            <a:off x="3973134" y="2719866"/>
            <a:ext cx="843643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8444FA-9946-1CC4-18FF-20286900C062}"/>
              </a:ext>
            </a:extLst>
          </p:cNvPr>
          <p:cNvSpPr txBox="1"/>
          <p:nvPr/>
        </p:nvSpPr>
        <p:spPr>
          <a:xfrm>
            <a:off x="4787593" y="240264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(human)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6D41A0-78F3-D850-1884-6505DB21122A}"/>
              </a:ext>
            </a:extLst>
          </p:cNvPr>
          <p:cNvCxnSpPr>
            <a:cxnSpLocks/>
          </p:cNvCxnSpPr>
          <p:nvPr/>
        </p:nvCxnSpPr>
        <p:spPr>
          <a:xfrm flipH="1">
            <a:off x="10267677" y="2755035"/>
            <a:ext cx="69778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77461-550D-66AB-A97A-735DBEA10F47}"/>
              </a:ext>
            </a:extLst>
          </p:cNvPr>
          <p:cNvSpPr txBox="1"/>
          <p:nvPr/>
        </p:nvSpPr>
        <p:spPr>
          <a:xfrm>
            <a:off x="10945951" y="253568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(male)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41123-F5D1-F436-8D89-7FC9D71A3244}"/>
              </a:ext>
            </a:extLst>
          </p:cNvPr>
          <p:cNvCxnSpPr>
            <a:cxnSpLocks/>
          </p:cNvCxnSpPr>
          <p:nvPr/>
        </p:nvCxnSpPr>
        <p:spPr>
          <a:xfrm flipH="1">
            <a:off x="4087116" y="3848651"/>
            <a:ext cx="84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8B90E3-EDB2-83D1-9FF5-7699F48CD119}"/>
              </a:ext>
            </a:extLst>
          </p:cNvPr>
          <p:cNvSpPr txBox="1"/>
          <p:nvPr/>
        </p:nvSpPr>
        <p:spPr>
          <a:xfrm>
            <a:off x="10649912" y="4876198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morpho-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phonology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(-</a:t>
            </a:r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ette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C2FC3A-9A7B-D788-3A1D-5F08E1A2E139}"/>
              </a:ext>
            </a:extLst>
          </p:cNvPr>
          <p:cNvCxnSpPr>
            <a:cxnSpLocks/>
          </p:cNvCxnSpPr>
          <p:nvPr/>
        </p:nvCxnSpPr>
        <p:spPr>
          <a:xfrm flipH="1">
            <a:off x="9993179" y="5239530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F862F3-85E4-8A5F-CB59-71861ABA90A2}"/>
              </a:ext>
            </a:extLst>
          </p:cNvPr>
          <p:cNvCxnSpPr>
            <a:cxnSpLocks/>
          </p:cNvCxnSpPr>
          <p:nvPr/>
        </p:nvCxnSpPr>
        <p:spPr>
          <a:xfrm flipH="1">
            <a:off x="9644284" y="6135277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B58E04-8364-2627-8C57-8FE74D47BECB}"/>
              </a:ext>
            </a:extLst>
          </p:cNvPr>
          <p:cNvCxnSpPr>
            <a:cxnSpLocks/>
          </p:cNvCxnSpPr>
          <p:nvPr/>
        </p:nvCxnSpPr>
        <p:spPr>
          <a:xfrm flipH="1">
            <a:off x="10125874" y="3637440"/>
            <a:ext cx="69778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18245F-0F25-3F67-2639-D39B3CF5E07F}"/>
              </a:ext>
            </a:extLst>
          </p:cNvPr>
          <p:cNvSpPr txBox="1"/>
          <p:nvPr/>
        </p:nvSpPr>
        <p:spPr>
          <a:xfrm>
            <a:off x="5347518" y="482953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DFCFF-A997-8AD0-B905-C4203386C229}"/>
              </a:ext>
            </a:extLst>
          </p:cNvPr>
          <p:cNvSpPr txBox="1"/>
          <p:nvPr/>
        </p:nvSpPr>
        <p:spPr>
          <a:xfrm>
            <a:off x="10616571" y="3495572"/>
            <a:ext cx="703888" cy="373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   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6CE37-50F0-B473-DD3B-11E1B34B4677}"/>
              </a:ext>
            </a:extLst>
          </p:cNvPr>
          <p:cNvSpPr txBox="1"/>
          <p:nvPr/>
        </p:nvSpPr>
        <p:spPr>
          <a:xfrm>
            <a:off x="4939527" y="3652737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morpho-</a:t>
            </a:r>
          </a:p>
          <a:p>
            <a:r>
              <a:rPr lang="en-US" dirty="0">
                <a:latin typeface="Helvetica" pitchFamily="2" charset="0"/>
              </a:rPr>
              <a:t>phonology</a:t>
            </a:r>
          </a:p>
          <a:p>
            <a:r>
              <a:rPr lang="en-US" dirty="0">
                <a:latin typeface="Helvetica" pitchFamily="2" charset="0"/>
              </a:rPr>
              <a:t>(</a:t>
            </a:r>
            <a:r>
              <a:rPr lang="en-US" i="1" dirty="0" err="1">
                <a:latin typeface="Helvetica" pitchFamily="2" charset="0"/>
              </a:rPr>
              <a:t>kî</a:t>
            </a:r>
            <a:r>
              <a:rPr lang="en-US" i="1" dirty="0">
                <a:latin typeface="Helvetica" pitchFamily="2" charset="0"/>
              </a:rPr>
              <a:t>-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2797D3-396F-31CE-6A87-A95EA3A89C98}"/>
              </a:ext>
            </a:extLst>
          </p:cNvPr>
          <p:cNvCxnSpPr>
            <a:cxnSpLocks/>
          </p:cNvCxnSpPr>
          <p:nvPr/>
        </p:nvCxnSpPr>
        <p:spPr>
          <a:xfrm flipH="1">
            <a:off x="4407751" y="5014197"/>
            <a:ext cx="84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4AE478-FCD3-9CA7-25F7-5B5BE437050F}"/>
              </a:ext>
            </a:extLst>
          </p:cNvPr>
          <p:cNvCxnSpPr>
            <a:cxnSpLocks/>
          </p:cNvCxnSpPr>
          <p:nvPr/>
        </p:nvCxnSpPr>
        <p:spPr>
          <a:xfrm flipH="1">
            <a:off x="4365771" y="5950611"/>
            <a:ext cx="84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95DF9B7-859C-26D8-EA23-511923355E89}"/>
              </a:ext>
            </a:extLst>
          </p:cNvPr>
          <p:cNvSpPr txBox="1"/>
          <p:nvPr/>
        </p:nvSpPr>
        <p:spPr>
          <a:xfrm>
            <a:off x="5276674" y="57834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960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F81EE789-B76A-5DCB-52F5-974BA865F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46401"/>
              </p:ext>
            </p:extLst>
          </p:nvPr>
        </p:nvGraphicFramePr>
        <p:xfrm>
          <a:off x="6049477" y="2046256"/>
          <a:ext cx="502472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42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498759456"/>
                    </a:ext>
                  </a:extLst>
                </a:gridCol>
                <a:gridCol w="1212005">
                  <a:extLst>
                    <a:ext uri="{9D8B030D-6E8A-4147-A177-3AD203B41FA5}">
                      <a16:colId xmlns:a16="http://schemas.microsoft.com/office/drawing/2014/main" val="298721630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(10)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(11)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personne</a:t>
                      </a:r>
                      <a:endParaRPr lang="en-GB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person.F</a:t>
                      </a:r>
                      <a:endParaRPr lang="en-GB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(12)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camionn</a:t>
                      </a: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(13)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squel</a:t>
                      </a: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6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skeleton.M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35109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F3F054EF-C7E9-619B-437A-90FAF3681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941090"/>
              </p:ext>
            </p:extLst>
          </p:nvPr>
        </p:nvGraphicFramePr>
        <p:xfrm>
          <a:off x="496613" y="2005535"/>
          <a:ext cx="5597373" cy="456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Kîîtharaka</a:t>
                      </a:r>
                      <a:endParaRPr lang="en-GB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(6)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(7)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7.prophet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(8) </a:t>
                      </a:r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îthe</a:t>
                      </a:r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ûra</a:t>
                      </a:r>
                      <a:endParaRPr lang="en-GB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5.father </a:t>
                      </a:r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1.dist.dem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(9)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nkoma</a:t>
                      </a:r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ûyûi</a:t>
                      </a:r>
                      <a:endParaRPr lang="en-GB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2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9.devil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1.this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929456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074511"/>
            <a:ext cx="11604171" cy="880603"/>
          </a:xfrm>
        </p:spPr>
        <p:txBody>
          <a:bodyPr anchor="t">
            <a:noAutofit/>
          </a:bodyPr>
          <a:lstStyle/>
          <a:p>
            <a:pPr lvl="0"/>
            <a:r>
              <a:rPr lang="en-GB" sz="2800" dirty="0"/>
              <a:t>But there are typically, many exceptions!...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determines noun class in a language?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23C13-2270-9755-AD5F-FB5AA5961F25}"/>
              </a:ext>
            </a:extLst>
          </p:cNvPr>
          <p:cNvSpPr txBox="1"/>
          <p:nvPr/>
        </p:nvSpPr>
        <p:spPr>
          <a:xfrm>
            <a:off x="10342073" y="53761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21A527-3434-1B2B-7BFA-BC48BF9AB826}"/>
              </a:ext>
            </a:extLst>
          </p:cNvPr>
          <p:cNvCxnSpPr>
            <a:cxnSpLocks/>
          </p:cNvCxnSpPr>
          <p:nvPr/>
        </p:nvCxnSpPr>
        <p:spPr>
          <a:xfrm flipH="1">
            <a:off x="4509144" y="5691225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8A31F9-33C9-CF63-9FD2-29D84CDA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11</a:t>
            </a:fld>
            <a:endParaRPr lang="en-US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B45CCE-4160-989B-7828-C9D23DC88CEA}"/>
              </a:ext>
            </a:extLst>
          </p:cNvPr>
          <p:cNvCxnSpPr>
            <a:cxnSpLocks/>
          </p:cNvCxnSpPr>
          <p:nvPr/>
        </p:nvCxnSpPr>
        <p:spPr>
          <a:xfrm flipH="1">
            <a:off x="3973134" y="2719866"/>
            <a:ext cx="843643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8444FA-9946-1CC4-18FF-20286900C062}"/>
              </a:ext>
            </a:extLst>
          </p:cNvPr>
          <p:cNvSpPr txBox="1"/>
          <p:nvPr/>
        </p:nvSpPr>
        <p:spPr>
          <a:xfrm>
            <a:off x="4787593" y="240264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(human)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6D41A0-78F3-D850-1884-6505DB21122A}"/>
              </a:ext>
            </a:extLst>
          </p:cNvPr>
          <p:cNvCxnSpPr>
            <a:cxnSpLocks/>
          </p:cNvCxnSpPr>
          <p:nvPr/>
        </p:nvCxnSpPr>
        <p:spPr>
          <a:xfrm flipH="1">
            <a:off x="10267677" y="2755035"/>
            <a:ext cx="69778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77461-550D-66AB-A97A-735DBEA10F47}"/>
              </a:ext>
            </a:extLst>
          </p:cNvPr>
          <p:cNvSpPr txBox="1"/>
          <p:nvPr/>
        </p:nvSpPr>
        <p:spPr>
          <a:xfrm>
            <a:off x="10945951" y="253568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(male)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41123-F5D1-F436-8D89-7FC9D71A3244}"/>
              </a:ext>
            </a:extLst>
          </p:cNvPr>
          <p:cNvCxnSpPr>
            <a:cxnSpLocks/>
          </p:cNvCxnSpPr>
          <p:nvPr/>
        </p:nvCxnSpPr>
        <p:spPr>
          <a:xfrm flipH="1">
            <a:off x="4239515" y="3848651"/>
            <a:ext cx="843643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8B90E3-EDB2-83D1-9FF5-7699F48CD119}"/>
              </a:ext>
            </a:extLst>
          </p:cNvPr>
          <p:cNvSpPr txBox="1"/>
          <p:nvPr/>
        </p:nvSpPr>
        <p:spPr>
          <a:xfrm>
            <a:off x="10649912" y="4430724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morpho-</a:t>
            </a:r>
          </a:p>
          <a:p>
            <a:r>
              <a:rPr lang="en-US" dirty="0">
                <a:latin typeface="Helvetica" pitchFamily="2" charset="0"/>
              </a:rPr>
              <a:t>phonology</a:t>
            </a:r>
          </a:p>
          <a:p>
            <a:r>
              <a:rPr lang="en-US" dirty="0">
                <a:latin typeface="Helvetica" pitchFamily="2" charset="0"/>
              </a:rPr>
              <a:t>(-</a:t>
            </a:r>
            <a:r>
              <a:rPr lang="en-US" i="1" dirty="0" err="1">
                <a:latin typeface="Helvetica" pitchFamily="2" charset="0"/>
              </a:rPr>
              <a:t>ette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C2FC3A-9A7B-D788-3A1D-5F08E1A2E139}"/>
              </a:ext>
            </a:extLst>
          </p:cNvPr>
          <p:cNvCxnSpPr>
            <a:cxnSpLocks/>
          </p:cNvCxnSpPr>
          <p:nvPr/>
        </p:nvCxnSpPr>
        <p:spPr>
          <a:xfrm flipH="1">
            <a:off x="9993179" y="5239530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F862F3-85E4-8A5F-CB59-71861ABA90A2}"/>
              </a:ext>
            </a:extLst>
          </p:cNvPr>
          <p:cNvCxnSpPr>
            <a:cxnSpLocks/>
          </p:cNvCxnSpPr>
          <p:nvPr/>
        </p:nvCxnSpPr>
        <p:spPr>
          <a:xfrm flipH="1">
            <a:off x="9644284" y="6135277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B58E04-8364-2627-8C57-8FE74D47BECB}"/>
              </a:ext>
            </a:extLst>
          </p:cNvPr>
          <p:cNvCxnSpPr>
            <a:cxnSpLocks/>
          </p:cNvCxnSpPr>
          <p:nvPr/>
        </p:nvCxnSpPr>
        <p:spPr>
          <a:xfrm flipH="1">
            <a:off x="10125874" y="3637440"/>
            <a:ext cx="69778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18245F-0F25-3F67-2639-D39B3CF5E07F}"/>
              </a:ext>
            </a:extLst>
          </p:cNvPr>
          <p:cNvSpPr txBox="1"/>
          <p:nvPr/>
        </p:nvSpPr>
        <p:spPr>
          <a:xfrm>
            <a:off x="5347518" y="477091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DFCFF-A997-8AD0-B905-C4203386C229}"/>
              </a:ext>
            </a:extLst>
          </p:cNvPr>
          <p:cNvSpPr txBox="1"/>
          <p:nvPr/>
        </p:nvSpPr>
        <p:spPr>
          <a:xfrm>
            <a:off x="10616571" y="3495572"/>
            <a:ext cx="703888" cy="373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   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2B8FFC-A986-1DDE-1407-CF50D978572F}"/>
              </a:ext>
            </a:extLst>
          </p:cNvPr>
          <p:cNvCxnSpPr>
            <a:cxnSpLocks/>
          </p:cNvCxnSpPr>
          <p:nvPr/>
        </p:nvCxnSpPr>
        <p:spPr>
          <a:xfrm flipH="1">
            <a:off x="9952123" y="4619004"/>
            <a:ext cx="6977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8C034C-D7BD-3988-DCE2-253CDC86AD55}"/>
              </a:ext>
            </a:extLst>
          </p:cNvPr>
          <p:cNvCxnSpPr>
            <a:cxnSpLocks/>
          </p:cNvCxnSpPr>
          <p:nvPr/>
        </p:nvCxnSpPr>
        <p:spPr>
          <a:xfrm flipH="1">
            <a:off x="9652440" y="5533023"/>
            <a:ext cx="6977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96A955-C2FB-89E8-8822-3D25FE6F11C5}"/>
              </a:ext>
            </a:extLst>
          </p:cNvPr>
          <p:cNvCxnSpPr>
            <a:cxnSpLocks/>
          </p:cNvCxnSpPr>
          <p:nvPr/>
        </p:nvCxnSpPr>
        <p:spPr>
          <a:xfrm flipH="1">
            <a:off x="4295640" y="4954150"/>
            <a:ext cx="843643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00F66F-E2B4-79D9-313B-980483F709CB}"/>
              </a:ext>
            </a:extLst>
          </p:cNvPr>
          <p:cNvCxnSpPr>
            <a:cxnSpLocks/>
          </p:cNvCxnSpPr>
          <p:nvPr/>
        </p:nvCxnSpPr>
        <p:spPr>
          <a:xfrm flipH="1">
            <a:off x="4336547" y="5902243"/>
            <a:ext cx="843643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D48F32-78A9-A6CB-8AE7-A14ED90330B5}"/>
              </a:ext>
            </a:extLst>
          </p:cNvPr>
          <p:cNvSpPr txBox="1"/>
          <p:nvPr/>
        </p:nvSpPr>
        <p:spPr>
          <a:xfrm>
            <a:off x="5382688" y="56618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844AC-6C49-D768-457D-0CD3E37E91E8}"/>
              </a:ext>
            </a:extLst>
          </p:cNvPr>
          <p:cNvSpPr txBox="1"/>
          <p:nvPr/>
        </p:nvSpPr>
        <p:spPr>
          <a:xfrm>
            <a:off x="5097577" y="3658572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morpho-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phonology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</a:t>
            </a:r>
            <a:r>
              <a:rPr lang="en-US" i="1" dirty="0" err="1">
                <a:solidFill>
                  <a:schemeClr val="bg2"/>
                </a:solidFill>
                <a:latin typeface="Helvetica" pitchFamily="2" charset="0"/>
              </a:rPr>
              <a:t>kî</a:t>
            </a:r>
            <a:r>
              <a:rPr lang="en-US" i="1" dirty="0">
                <a:solidFill>
                  <a:schemeClr val="bg2"/>
                </a:solidFill>
                <a:latin typeface="Helvetica" pitchFamily="2" charset="0"/>
              </a:rPr>
              <a:t>-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18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015-5434-FB2C-4AD0-FF2CFDAC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How do we know what semantic or morphophonological cues are productive amidst such exceptions?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Do speakers treat different types of cues the same way? (e.g., Karmiloff-Smith, 1981; Perez-Pereira 1991; </a:t>
            </a:r>
            <a:r>
              <a:rPr lang="en-GB" sz="2800" dirty="0" err="1"/>
              <a:t>Gxilishe</a:t>
            </a:r>
            <a:r>
              <a:rPr lang="en-GB" sz="2800" dirty="0"/>
              <a:t> et al., 2009; Gagliardi &amp; </a:t>
            </a:r>
            <a:r>
              <a:rPr lang="en-GB" sz="2800" dirty="0" err="1"/>
              <a:t>Lidz</a:t>
            </a:r>
            <a:r>
              <a:rPr lang="en-GB" sz="2800" dirty="0"/>
              <a:t> 2014 </a:t>
            </a:r>
            <a:r>
              <a:rPr lang="en-GB" sz="2800" dirty="0" err="1"/>
              <a:t>a.o.</a:t>
            </a:r>
            <a:r>
              <a:rPr lang="en-GB" sz="2800" dirty="0"/>
              <a:t>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2800" dirty="0">
                <a:solidFill>
                  <a:schemeClr val="bg2"/>
                </a:solidFill>
              </a:rPr>
              <a:t>Do traditional accounts of noun classification in Bantu do answer these questions?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sz="2800" dirty="0">
                <a:solidFill>
                  <a:schemeClr val="bg2"/>
                </a:solidFill>
              </a:rPr>
              <a:t>Required: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2800" dirty="0">
                <a:solidFill>
                  <a:schemeClr val="bg2"/>
                </a:solidFill>
              </a:rPr>
              <a:t>A </a:t>
            </a:r>
            <a:r>
              <a:rPr lang="en-GB" sz="2800" b="1" dirty="0">
                <a:solidFill>
                  <a:schemeClr val="bg2"/>
                </a:solidFill>
              </a:rPr>
              <a:t>theory</a:t>
            </a:r>
            <a:r>
              <a:rPr lang="en-GB" sz="2800" dirty="0">
                <a:solidFill>
                  <a:schemeClr val="bg2"/>
                </a:solidFill>
              </a:rPr>
              <a:t> of productivity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2800" b="1" dirty="0">
                <a:solidFill>
                  <a:schemeClr val="bg2"/>
                </a:solidFill>
              </a:rPr>
              <a:t>Empirical</a:t>
            </a:r>
            <a:r>
              <a:rPr lang="en-GB" sz="2800" dirty="0">
                <a:solidFill>
                  <a:schemeClr val="bg2"/>
                </a:solidFill>
              </a:rPr>
              <a:t> </a:t>
            </a:r>
            <a:r>
              <a:rPr lang="en-GB" sz="2800" b="1" dirty="0">
                <a:solidFill>
                  <a:schemeClr val="bg2"/>
                </a:solidFill>
              </a:rPr>
              <a:t>evidence</a:t>
            </a:r>
            <a:r>
              <a:rPr lang="en-GB" sz="2800" dirty="0">
                <a:solidFill>
                  <a:schemeClr val="bg2"/>
                </a:solidFill>
              </a:rPr>
              <a:t> for speakers’ use of different cues.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GB" sz="2800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GB" sz="2800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GB" sz="2800" dirty="0"/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0900-B791-EF91-4CBC-F94A51F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Theoretical and empirical questions…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2742-1351-2AF3-4D8F-58EB001F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BE0-2861-AA45-A99C-8107B4816AEB}" type="slidenum">
              <a:rPr lang="en-US" sz="2800" smtClean="0"/>
              <a:t>12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582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3"/>
    </mc:Choice>
    <mc:Fallback xmlns="">
      <p:transition spd="slow" advTm="3300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015-5434-FB2C-4AD0-FF2CFDAC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How do we know what semantic or morphophonological cues are productive amidst such exceptions?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Do speakers treat different types of cues the same way? (e.g., Karmiloff-Smith, 1981; Perez-Pereira 1991; </a:t>
            </a:r>
            <a:r>
              <a:rPr lang="en-GB" sz="2800" dirty="0" err="1">
                <a:solidFill>
                  <a:schemeClr val="bg2">
                    <a:lumMod val="90000"/>
                  </a:schemeClr>
                </a:solidFill>
              </a:rPr>
              <a:t>Gxilishe</a:t>
            </a:r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 et al., 2009; Gagliardi &amp; </a:t>
            </a:r>
            <a:r>
              <a:rPr lang="en-GB" sz="2800" dirty="0" err="1">
                <a:solidFill>
                  <a:schemeClr val="bg2">
                    <a:lumMod val="90000"/>
                  </a:schemeClr>
                </a:solidFill>
              </a:rPr>
              <a:t>Lidz</a:t>
            </a:r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 2014 </a:t>
            </a:r>
            <a:r>
              <a:rPr lang="en-GB" sz="2800" dirty="0" err="1">
                <a:solidFill>
                  <a:schemeClr val="bg2">
                    <a:lumMod val="90000"/>
                  </a:schemeClr>
                </a:solidFill>
              </a:rPr>
              <a:t>a.o</a:t>
            </a:r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Do traditional accounts of noun classification in Bantu answer these questions?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sz="2800" dirty="0">
                <a:solidFill>
                  <a:schemeClr val="bg2"/>
                </a:solidFill>
              </a:rPr>
              <a:t>Required: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2800" dirty="0">
                <a:solidFill>
                  <a:schemeClr val="bg2"/>
                </a:solidFill>
              </a:rPr>
              <a:t>A </a:t>
            </a:r>
            <a:r>
              <a:rPr lang="en-GB" sz="2800" b="1" dirty="0">
                <a:solidFill>
                  <a:schemeClr val="bg2"/>
                </a:solidFill>
              </a:rPr>
              <a:t>theory</a:t>
            </a:r>
            <a:r>
              <a:rPr lang="en-GB" sz="2800" dirty="0">
                <a:solidFill>
                  <a:schemeClr val="bg2"/>
                </a:solidFill>
              </a:rPr>
              <a:t> of productivity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2800" b="1" dirty="0">
                <a:solidFill>
                  <a:schemeClr val="bg2"/>
                </a:solidFill>
              </a:rPr>
              <a:t>Empirical</a:t>
            </a:r>
            <a:r>
              <a:rPr lang="en-GB" sz="2800" dirty="0">
                <a:solidFill>
                  <a:schemeClr val="bg2"/>
                </a:solidFill>
              </a:rPr>
              <a:t> </a:t>
            </a:r>
            <a:r>
              <a:rPr lang="en-GB" sz="2800" b="1" dirty="0">
                <a:solidFill>
                  <a:schemeClr val="bg2"/>
                </a:solidFill>
              </a:rPr>
              <a:t>evidence</a:t>
            </a:r>
            <a:r>
              <a:rPr lang="en-GB" sz="2800" dirty="0">
                <a:solidFill>
                  <a:schemeClr val="bg2"/>
                </a:solidFill>
              </a:rPr>
              <a:t> for speakers’ use of different cues.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GB" sz="2800" dirty="0"/>
          </a:p>
          <a:p>
            <a:pPr>
              <a:lnSpc>
                <a:spcPct val="100000"/>
              </a:lnSpc>
              <a:spcAft>
                <a:spcPts val="1200"/>
              </a:spcAft>
            </a:pPr>
            <a:endParaRPr lang="en-GB" sz="2800" dirty="0"/>
          </a:p>
          <a:p>
            <a:pPr lvl="1">
              <a:lnSpc>
                <a:spcPct val="100000"/>
              </a:lnSpc>
              <a:spcAft>
                <a:spcPts val="1200"/>
              </a:spcAft>
            </a:pPr>
            <a:endParaRPr lang="en-GB" sz="2800" dirty="0"/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0900-B791-EF91-4CBC-F94A51F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Theoretical and empirical questions…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2742-1351-2AF3-4D8F-58EB001F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BE0-2861-AA45-A99C-8107B4816AEB}" type="slidenum">
              <a:rPr lang="en-US" sz="2800" smtClean="0"/>
              <a:t>13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964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05"/>
    </mc:Choice>
    <mc:Fallback xmlns="">
      <p:transition spd="slow" advTm="152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3EBE080-0118-8C4B-B95B-AD3639D72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859" y="1263235"/>
            <a:ext cx="7543799" cy="5241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69366-EFB9-BC40-83C9-BAFC06DE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Helvetica" pitchFamily="2" charset="0"/>
              </a:rPr>
              <a:t>Traditional approaches to Bantu noun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45C0E-A36D-5149-9F53-E7DF1D773103}"/>
              </a:ext>
            </a:extLst>
          </p:cNvPr>
          <p:cNvSpPr txBox="1"/>
          <p:nvPr/>
        </p:nvSpPr>
        <p:spPr>
          <a:xfrm>
            <a:off x="3372496" y="921013"/>
            <a:ext cx="4008384" cy="47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Helvetica" pitchFamily="2" charset="0"/>
              </a:rPr>
              <a:t>The Proto-Bantu System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4DEC-38A8-D74A-B2DA-F738199F8FB4}"/>
              </a:ext>
            </a:extLst>
          </p:cNvPr>
          <p:cNvSpPr txBox="1"/>
          <p:nvPr/>
        </p:nvSpPr>
        <p:spPr>
          <a:xfrm>
            <a:off x="8266097" y="908267"/>
            <a:ext cx="382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(Richardson, 1967; </a:t>
            </a:r>
            <a:r>
              <a:rPr lang="en-US" dirty="0" err="1">
                <a:latin typeface="Helvetica" pitchFamily="2" charset="0"/>
              </a:rPr>
              <a:t>Welmers</a:t>
            </a:r>
            <a:r>
              <a:rPr lang="en-US" dirty="0">
                <a:latin typeface="Helvetica" pitchFamily="2" charset="0"/>
              </a:rPr>
              <a:t>, 1973)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A230-1C02-4B99-21F8-BB9654CD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14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975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82"/>
    </mc:Choice>
    <mc:Fallback xmlns="">
      <p:transition spd="slow" advTm="3988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BCD8A-CDCC-456A-B9F7-56D330D14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lvl="1" indent="0" fontAlgn="base">
              <a:buNone/>
            </a:pPr>
            <a:r>
              <a:rPr lang="en-GB" sz="2800" b="1" dirty="0"/>
              <a:t>Key features:</a:t>
            </a:r>
          </a:p>
          <a:p>
            <a:pPr lvl="1" fontAlgn="base"/>
            <a:r>
              <a:rPr lang="en-GB" sz="2800" dirty="0"/>
              <a:t>Classes marked by the prefix (rather than agreement) – problematic</a:t>
            </a:r>
          </a:p>
          <a:p>
            <a:pPr marL="914400" lvl="2" indent="0" fontAlgn="base">
              <a:buNone/>
            </a:pPr>
            <a:r>
              <a:rPr lang="en-GB" sz="2800" dirty="0"/>
              <a:t>    </a:t>
            </a:r>
          </a:p>
          <a:p>
            <a:pPr marL="914400" lvl="2" indent="0" fontAlgn="base">
              <a:buNone/>
            </a:pPr>
            <a:endParaRPr lang="en-GB" sz="2800" dirty="0"/>
          </a:p>
          <a:p>
            <a:pPr marL="914400" lvl="2" indent="0" fontAlgn="base">
              <a:buNone/>
            </a:pPr>
            <a:endParaRPr lang="en-GB" sz="2800" dirty="0"/>
          </a:p>
          <a:p>
            <a:pPr marL="914400" lvl="2" indent="0" fontAlgn="base">
              <a:buNone/>
            </a:pPr>
            <a:endParaRPr lang="en-GB" sz="2800" dirty="0"/>
          </a:p>
          <a:p>
            <a:pPr marL="914400" lvl="2" indent="0" fontAlgn="base">
              <a:buNone/>
            </a:pPr>
            <a:endParaRPr lang="en-GB" sz="2800" dirty="0"/>
          </a:p>
          <a:p>
            <a:pPr lvl="1" fontAlgn="base"/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Centred on semantics – problematic (lack of semantic regularity for some classes, several classes sharing semantic features)</a:t>
            </a:r>
          </a:p>
          <a:p>
            <a:pPr marL="457200" lvl="1" indent="0" fontAlgn="base">
              <a:buNone/>
            </a:pPr>
            <a:endParaRPr lang="en-GB" sz="2800" dirty="0">
              <a:solidFill>
                <a:schemeClr val="bg2">
                  <a:lumMod val="90000"/>
                </a:schemeClr>
              </a:solidFill>
            </a:endParaRPr>
          </a:p>
          <a:p>
            <a:pPr lvl="1" fontAlgn="base"/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Do not make use of any theory of productivity</a:t>
            </a:r>
          </a:p>
          <a:p>
            <a:pPr marL="457200" lvl="1" indent="0" fontAlgn="base">
              <a:buNone/>
            </a:pPr>
            <a:endParaRPr lang="en-GB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995805-B9D0-00A3-2EEC-F26E12C3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Traditional approaches to Bantu noun classes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F54D0-B9C8-736F-1DE0-2FD30A20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15</a:t>
            </a:fld>
            <a:endParaRPr lang="en-US" sz="28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5FE2F69-B3D2-CE09-7897-97DFAE27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517759"/>
              </p:ext>
            </p:extLst>
          </p:nvPr>
        </p:nvGraphicFramePr>
        <p:xfrm>
          <a:off x="833336" y="2191884"/>
          <a:ext cx="55973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8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74399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Swahili </a:t>
                      </a:r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(Carstens 1991)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(13)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ki</a:t>
                      </a: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faru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</a:t>
                      </a: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dogo</a:t>
                      </a:r>
                      <a:endParaRPr lang="en-GB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389913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7.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rhino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1BA6636-F304-64EC-4C1A-54ADC358A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582014"/>
              </p:ext>
            </p:extLst>
          </p:nvPr>
        </p:nvGraphicFramePr>
        <p:xfrm>
          <a:off x="6121414" y="2191884"/>
          <a:ext cx="55973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8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74399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Kîîtharaka</a:t>
                      </a: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 </a:t>
                      </a:r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(corpus data)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(14)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n</a:t>
                      </a: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koma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yû</a:t>
                      </a:r>
                      <a:endParaRPr lang="en-GB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389913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9.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devil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1.this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8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91"/>
    </mc:Choice>
    <mc:Fallback xmlns="">
      <p:transition spd="slow" advTm="594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BCD8A-CDCC-456A-B9F7-56D330D14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lvl="1" indent="0" fontAlgn="base">
              <a:buNone/>
            </a:pPr>
            <a:r>
              <a:rPr lang="en-GB" sz="2800" b="1" dirty="0"/>
              <a:t>Key features:</a:t>
            </a:r>
          </a:p>
          <a:p>
            <a:pPr lvl="1" fontAlgn="base"/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Classes marked by the prefix (rather than agreement) – problematic</a:t>
            </a:r>
          </a:p>
          <a:p>
            <a:pPr marL="914400" lvl="2" indent="0" fontAlgn="base">
              <a:buNone/>
            </a:pPr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    </a:t>
            </a:r>
          </a:p>
          <a:p>
            <a:pPr marL="914400" lvl="2" indent="0" fontAlgn="base">
              <a:buNone/>
            </a:pPr>
            <a:endParaRPr lang="en-GB" sz="2800" dirty="0"/>
          </a:p>
          <a:p>
            <a:pPr marL="914400" lvl="2" indent="0" fontAlgn="base">
              <a:buNone/>
            </a:pPr>
            <a:endParaRPr lang="en-GB" sz="2800" dirty="0"/>
          </a:p>
          <a:p>
            <a:pPr marL="914400" lvl="2" indent="0" fontAlgn="base">
              <a:buNone/>
            </a:pPr>
            <a:endParaRPr lang="en-GB" sz="2800" dirty="0"/>
          </a:p>
          <a:p>
            <a:pPr marL="914400" lvl="2" indent="0" fontAlgn="base">
              <a:buNone/>
            </a:pPr>
            <a:endParaRPr lang="en-GB" sz="2800" dirty="0"/>
          </a:p>
          <a:p>
            <a:pPr lvl="1" fontAlgn="base"/>
            <a:r>
              <a:rPr lang="en-GB" sz="2800" dirty="0"/>
              <a:t>Centred on semantics – problematic (lack of semantic regularity for some classes, several classes sharing semantic features)</a:t>
            </a:r>
          </a:p>
          <a:p>
            <a:pPr marL="457200" lvl="1" indent="0" fontAlgn="base">
              <a:buNone/>
            </a:pPr>
            <a:endParaRPr lang="en-GB" sz="2800" dirty="0"/>
          </a:p>
          <a:p>
            <a:pPr lvl="1" fontAlgn="base"/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Do not make use of any theory of productivity</a:t>
            </a:r>
          </a:p>
          <a:p>
            <a:pPr marL="457200" lvl="1" indent="0" fontAlgn="base">
              <a:buNone/>
            </a:pPr>
            <a:endParaRPr lang="en-GB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995805-B9D0-00A3-2EEC-F26E12C3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Traditional approaches to Bantu noun classes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F54D0-B9C8-736F-1DE0-2FD30A20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16</a:t>
            </a:fld>
            <a:endParaRPr lang="en-US" sz="28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5FE2F69-B3D2-CE09-7897-97DFAE274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157153"/>
              </p:ext>
            </p:extLst>
          </p:nvPr>
        </p:nvGraphicFramePr>
        <p:xfrm>
          <a:off x="833336" y="2191884"/>
          <a:ext cx="55973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8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74399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Swahili </a:t>
                      </a:r>
                      <a:r>
                        <a:rPr lang="en-GB" sz="2400" b="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(Carstens 1991)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(13) </a:t>
                      </a:r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ki</a:t>
                      </a:r>
                      <a:r>
                        <a:rPr lang="en-GB" sz="2400" b="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faru</a:t>
                      </a:r>
                      <a:endParaRPr lang="en-US" sz="2400" b="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m</a:t>
                      </a:r>
                      <a:r>
                        <a:rPr lang="en-GB" sz="2400" b="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dogo</a:t>
                      </a:r>
                      <a:endParaRPr lang="en-GB" sz="2400" b="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389913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7.</a:t>
                      </a:r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rhino </a:t>
                      </a:r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1.small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1BA6636-F304-64EC-4C1A-54ADC358A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64708"/>
              </p:ext>
            </p:extLst>
          </p:nvPr>
        </p:nvGraphicFramePr>
        <p:xfrm>
          <a:off x="6121414" y="2191884"/>
          <a:ext cx="55973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8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74399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Kîîtharaka</a:t>
                      </a:r>
                      <a:r>
                        <a:rPr lang="en-GB" sz="24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 </a:t>
                      </a:r>
                      <a:r>
                        <a:rPr lang="en-GB" sz="2400" b="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(corpus data)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(14) </a:t>
                      </a:r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n</a:t>
                      </a:r>
                      <a:r>
                        <a:rPr lang="en-GB" sz="2400" b="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koma</a:t>
                      </a:r>
                      <a:endParaRPr lang="en-US" sz="2400" b="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a</a:t>
                      </a:r>
                      <a:r>
                        <a:rPr lang="en-GB" sz="2400" b="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thi</a:t>
                      </a:r>
                      <a:endParaRPr lang="en-GB" sz="2400" b="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389913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9.</a:t>
                      </a:r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devil </a:t>
                      </a:r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1.went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79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98"/>
    </mc:Choice>
    <mc:Fallback xmlns="">
      <p:transition spd="slow" advTm="1899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3EBE080-0118-8C4B-B95B-AD3639D72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859" y="1263235"/>
            <a:ext cx="7543799" cy="5241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69366-EFB9-BC40-83C9-BAFC06DE2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Helvetica" pitchFamily="2" charset="0"/>
              </a:rPr>
              <a:t>Traditional approaches to Bantu noun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45C0E-A36D-5149-9F53-E7DF1D773103}"/>
              </a:ext>
            </a:extLst>
          </p:cNvPr>
          <p:cNvSpPr txBox="1"/>
          <p:nvPr/>
        </p:nvSpPr>
        <p:spPr>
          <a:xfrm>
            <a:off x="3372496" y="921013"/>
            <a:ext cx="4008384" cy="47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atin typeface="Helvetica" pitchFamily="2" charset="0"/>
              </a:rPr>
              <a:t>The Proto-Bantu System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74DEC-38A8-D74A-B2DA-F738199F8FB4}"/>
              </a:ext>
            </a:extLst>
          </p:cNvPr>
          <p:cNvSpPr txBox="1"/>
          <p:nvPr/>
        </p:nvSpPr>
        <p:spPr>
          <a:xfrm>
            <a:off x="8266097" y="908267"/>
            <a:ext cx="382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(Richardson, 1967; </a:t>
            </a:r>
            <a:r>
              <a:rPr lang="en-US" dirty="0" err="1">
                <a:latin typeface="Helvetica" pitchFamily="2" charset="0"/>
              </a:rPr>
              <a:t>Welmers</a:t>
            </a:r>
            <a:r>
              <a:rPr lang="en-US" dirty="0">
                <a:latin typeface="Helvetica" pitchFamily="2" charset="0"/>
              </a:rPr>
              <a:t>, 1973)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A230-1C02-4B99-21F8-BB9654CD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17</a:t>
            </a:fld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0C074-9C92-ED59-38EC-403414CE8B06}"/>
              </a:ext>
            </a:extLst>
          </p:cNvPr>
          <p:cNvSpPr txBox="1"/>
          <p:nvPr/>
        </p:nvSpPr>
        <p:spPr>
          <a:xfrm>
            <a:off x="6372664" y="1634264"/>
            <a:ext cx="178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highlight>
                  <a:srgbClr val="FFFF00"/>
                </a:highlight>
              </a:defRPr>
            </a:lvl1pPr>
          </a:lstStyle>
          <a:p>
            <a:r>
              <a:rPr lang="en-US" sz="1600" dirty="0"/>
              <a:t>other animates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85E96-4D28-C80B-FC4D-600FEA4D16E7}"/>
              </a:ext>
            </a:extLst>
          </p:cNvPr>
          <p:cNvSpPr txBox="1"/>
          <p:nvPr/>
        </p:nvSpPr>
        <p:spPr>
          <a:xfrm>
            <a:off x="5709153" y="3713576"/>
            <a:ext cx="178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highlight>
                  <a:srgbClr val="FFFF00"/>
                </a:highlight>
              </a:defRPr>
            </a:lvl1pPr>
          </a:lstStyle>
          <a:p>
            <a:r>
              <a:rPr lang="en-US" sz="1600" dirty="0"/>
              <a:t>animates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725A0-37EF-BC6F-9632-9EB25C6D751D}"/>
              </a:ext>
            </a:extLst>
          </p:cNvPr>
          <p:cNvSpPr txBox="1"/>
          <p:nvPr/>
        </p:nvSpPr>
        <p:spPr>
          <a:xfrm>
            <a:off x="8661164" y="2335304"/>
            <a:ext cx="178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highlight>
                  <a:srgbClr val="FFFF00"/>
                </a:highlight>
              </a:defRPr>
            </a:lvl1pPr>
          </a:lstStyle>
          <a:p>
            <a:r>
              <a:rPr lang="en-US" sz="1600" dirty="0">
                <a:highlight>
                  <a:srgbClr val="FF00FF"/>
                </a:highlight>
              </a:rPr>
              <a:t>other </a:t>
            </a:r>
            <a:r>
              <a:rPr lang="en-US" sz="1600" dirty="0" err="1">
                <a:highlight>
                  <a:srgbClr val="FF00FF"/>
                </a:highlight>
              </a:rPr>
              <a:t>inanimates</a:t>
            </a:r>
            <a:endParaRPr lang="en-US" sz="1600" dirty="0">
              <a:highlight>
                <a:srgbClr val="FF00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8BFBD0-B51A-8544-A42C-82B0F63D48AF}"/>
              </a:ext>
            </a:extLst>
          </p:cNvPr>
          <p:cNvSpPr txBox="1"/>
          <p:nvPr/>
        </p:nvSpPr>
        <p:spPr>
          <a:xfrm>
            <a:off x="6590908" y="3713576"/>
            <a:ext cx="178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highlight>
                  <a:srgbClr val="FFFF00"/>
                </a:highlight>
              </a:defRPr>
            </a:lvl1pPr>
          </a:lstStyle>
          <a:p>
            <a:r>
              <a:rPr lang="en-US" sz="1600" dirty="0" err="1">
                <a:highlight>
                  <a:srgbClr val="FF00FF"/>
                </a:highlight>
              </a:rPr>
              <a:t>inanimates</a:t>
            </a:r>
            <a:endParaRPr lang="en-US" sz="1600" dirty="0">
              <a:highlight>
                <a:srgbClr val="FF00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E12A52-CFC7-C721-B443-505DCD149EE6}"/>
              </a:ext>
            </a:extLst>
          </p:cNvPr>
          <p:cNvSpPr txBox="1"/>
          <p:nvPr/>
        </p:nvSpPr>
        <p:spPr>
          <a:xfrm>
            <a:off x="5737289" y="5425488"/>
            <a:ext cx="178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highlight>
                  <a:srgbClr val="FFFF00"/>
                </a:highlight>
              </a:defRPr>
            </a:lvl1pPr>
          </a:lstStyle>
          <a:p>
            <a:r>
              <a:rPr lang="en-US" sz="1600" dirty="0">
                <a:highlight>
                  <a:srgbClr val="00FFFF"/>
                </a:highlight>
              </a:rPr>
              <a:t>diminutives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FDC84-9397-638D-7337-B0D97F006D69}"/>
              </a:ext>
            </a:extLst>
          </p:cNvPr>
          <p:cNvSpPr txBox="1"/>
          <p:nvPr/>
        </p:nvSpPr>
        <p:spPr>
          <a:xfrm>
            <a:off x="5756137" y="4047953"/>
            <a:ext cx="178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highlight>
                  <a:srgbClr val="FFFF00"/>
                </a:highlight>
              </a:defRPr>
            </a:lvl1pPr>
          </a:lstStyle>
          <a:p>
            <a:r>
              <a:rPr lang="en-US" sz="1600" dirty="0">
                <a:highlight>
                  <a:srgbClr val="00FFFF"/>
                </a:highlight>
              </a:rPr>
              <a:t>diminutives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E2730-C8AF-BFFF-51CD-0FAA72403B59}"/>
              </a:ext>
            </a:extLst>
          </p:cNvPr>
          <p:cNvSpPr txBox="1"/>
          <p:nvPr/>
        </p:nvSpPr>
        <p:spPr>
          <a:xfrm>
            <a:off x="7015104" y="5776279"/>
            <a:ext cx="178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highlight>
                  <a:srgbClr val="FFFF00"/>
                </a:highlight>
              </a:defRPr>
            </a:lvl1pPr>
          </a:lstStyle>
          <a:p>
            <a:r>
              <a:rPr lang="en-US" sz="1600" dirty="0">
                <a:highlight>
                  <a:srgbClr val="00FFFF"/>
                </a:highlight>
              </a:rPr>
              <a:t>diminutives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CA70EA-6060-3A70-0460-F3ECC07F5272}"/>
              </a:ext>
            </a:extLst>
          </p:cNvPr>
          <p:cNvSpPr txBox="1"/>
          <p:nvPr/>
        </p:nvSpPr>
        <p:spPr>
          <a:xfrm>
            <a:off x="5756136" y="5776279"/>
            <a:ext cx="178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highlight>
                  <a:srgbClr val="FFFF00"/>
                </a:highlight>
              </a:defRPr>
            </a:lvl1pPr>
          </a:lstStyle>
          <a:p>
            <a:r>
              <a:rPr lang="en-US" sz="1600" dirty="0">
                <a:highlight>
                  <a:srgbClr val="FF0000"/>
                </a:highlight>
              </a:rPr>
              <a:t>augmentatives</a:t>
            </a:r>
            <a:endParaRPr lang="en-US" sz="1600" dirty="0">
              <a:highlight>
                <a:srgbClr val="00FF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75E4F2-B392-FBF0-E37F-1C55496253E4}"/>
              </a:ext>
            </a:extLst>
          </p:cNvPr>
          <p:cNvSpPr txBox="1"/>
          <p:nvPr/>
        </p:nvSpPr>
        <p:spPr>
          <a:xfrm>
            <a:off x="5655155" y="6125921"/>
            <a:ext cx="1613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highlight>
                  <a:srgbClr val="FFFF00"/>
                </a:highlight>
              </a:defRPr>
            </a:lvl1pPr>
          </a:lstStyle>
          <a:p>
            <a:r>
              <a:rPr lang="en-US" sz="1600" dirty="0">
                <a:highlight>
                  <a:srgbClr val="FF0000"/>
                </a:highlight>
              </a:rPr>
              <a:t>augmentatives</a:t>
            </a:r>
            <a:endParaRPr lang="en-US" sz="16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839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67"/>
    </mc:Choice>
    <mc:Fallback xmlns="">
      <p:transition spd="slow" advTm="2006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BCD8A-CDCC-456A-B9F7-56D330D14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57200" lvl="1" indent="0" fontAlgn="base">
              <a:buNone/>
            </a:pPr>
            <a:r>
              <a:rPr lang="en-GB" sz="2800" b="1" dirty="0"/>
              <a:t>Key features:</a:t>
            </a:r>
          </a:p>
          <a:p>
            <a:pPr lvl="1" fontAlgn="base"/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Classes marked by the prefix (rather than agreement) – problematic</a:t>
            </a:r>
          </a:p>
          <a:p>
            <a:pPr marL="914400" lvl="2" indent="0" fontAlgn="base">
              <a:buNone/>
            </a:pPr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    </a:t>
            </a:r>
          </a:p>
          <a:p>
            <a:pPr marL="914400" lvl="2" indent="0" fontAlgn="base">
              <a:buNone/>
            </a:pPr>
            <a:endParaRPr lang="en-GB" sz="2800" dirty="0"/>
          </a:p>
          <a:p>
            <a:pPr marL="914400" lvl="2" indent="0" fontAlgn="base">
              <a:buNone/>
            </a:pPr>
            <a:endParaRPr lang="en-GB" sz="2800" dirty="0"/>
          </a:p>
          <a:p>
            <a:pPr marL="914400" lvl="2" indent="0" fontAlgn="base">
              <a:buNone/>
            </a:pPr>
            <a:endParaRPr lang="en-GB" sz="2800" dirty="0"/>
          </a:p>
          <a:p>
            <a:pPr marL="914400" lvl="2" indent="0" fontAlgn="base">
              <a:buNone/>
            </a:pPr>
            <a:endParaRPr lang="en-GB" sz="2800" dirty="0"/>
          </a:p>
          <a:p>
            <a:pPr lvl="1" fontAlgn="base"/>
            <a:r>
              <a:rPr lang="en-GB" sz="2800" dirty="0">
                <a:solidFill>
                  <a:schemeClr val="bg2">
                    <a:lumMod val="90000"/>
                  </a:schemeClr>
                </a:solidFill>
              </a:rPr>
              <a:t>Centred on semantics – problematic (lack of semantic regularity for some classes, several classes sharing semantic features)</a:t>
            </a:r>
          </a:p>
          <a:p>
            <a:pPr marL="457200" lvl="1" indent="0" fontAlgn="base">
              <a:buNone/>
            </a:pPr>
            <a:endParaRPr lang="en-GB" sz="2800" dirty="0">
              <a:solidFill>
                <a:schemeClr val="bg2">
                  <a:lumMod val="90000"/>
                </a:schemeClr>
              </a:solidFill>
            </a:endParaRPr>
          </a:p>
          <a:p>
            <a:pPr lvl="1" fontAlgn="base"/>
            <a:r>
              <a:rPr lang="en-GB" sz="2800" dirty="0"/>
              <a:t>Do not make use of any theory of productivity</a:t>
            </a:r>
          </a:p>
          <a:p>
            <a:pPr marL="457200" lvl="1" indent="0" fontAlgn="base">
              <a:buNone/>
            </a:pPr>
            <a:endParaRPr lang="en-GB" sz="28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995805-B9D0-00A3-2EEC-F26E12C3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Traditional approaches to Bantu noun classes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6F54D0-B9C8-736F-1DE0-2FD30A20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18</a:t>
            </a:fld>
            <a:endParaRPr lang="en-US" sz="2800" dirty="0"/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55FE2F69-B3D2-CE09-7897-97DFAE274F04}"/>
              </a:ext>
            </a:extLst>
          </p:cNvPr>
          <p:cNvGraphicFramePr>
            <a:graphicFrameLocks noGrp="1"/>
          </p:cNvGraphicFramePr>
          <p:nvPr/>
        </p:nvGraphicFramePr>
        <p:xfrm>
          <a:off x="833336" y="2191884"/>
          <a:ext cx="55973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8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74399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Swahili </a:t>
                      </a:r>
                      <a:r>
                        <a:rPr lang="en-GB" sz="2400" b="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(Carstens 1991)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(13) </a:t>
                      </a:r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ki</a:t>
                      </a:r>
                      <a:r>
                        <a:rPr lang="en-GB" sz="2400" b="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faru</a:t>
                      </a:r>
                      <a:endParaRPr lang="en-US" sz="2400" b="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m</a:t>
                      </a:r>
                      <a:r>
                        <a:rPr lang="en-GB" sz="2400" b="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dogo</a:t>
                      </a:r>
                      <a:endParaRPr lang="en-GB" sz="2400" b="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389913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7.</a:t>
                      </a:r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rhino </a:t>
                      </a:r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1.small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1BA6636-F304-64EC-4C1A-54ADC358A90E}"/>
              </a:ext>
            </a:extLst>
          </p:cNvPr>
          <p:cNvGraphicFramePr>
            <a:graphicFrameLocks noGrp="1"/>
          </p:cNvGraphicFramePr>
          <p:nvPr/>
        </p:nvGraphicFramePr>
        <p:xfrm>
          <a:off x="6121414" y="2191884"/>
          <a:ext cx="559737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98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74399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Kîîtharaka</a:t>
                      </a:r>
                      <a:r>
                        <a:rPr lang="en-GB" sz="2400" b="1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 </a:t>
                      </a:r>
                      <a:r>
                        <a:rPr lang="en-GB" sz="2400" b="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(corpus data)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(14) </a:t>
                      </a:r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n</a:t>
                      </a:r>
                      <a:r>
                        <a:rPr lang="en-GB" sz="2400" b="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koma</a:t>
                      </a:r>
                      <a:endParaRPr lang="en-US" sz="2400" b="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a</a:t>
                      </a:r>
                      <a:r>
                        <a:rPr lang="en-GB" sz="2400" b="0" dirty="0" err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thi</a:t>
                      </a:r>
                      <a:endParaRPr lang="en-GB" sz="2400" b="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389913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9.</a:t>
                      </a:r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devil </a:t>
                      </a:r>
                      <a:endParaRPr lang="en-US" sz="2400" dirty="0">
                        <a:solidFill>
                          <a:schemeClr val="bg2">
                            <a:lumMod val="90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Helvetica" pitchFamily="2" charset="0"/>
                        </a:rPr>
                        <a:t>1.went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3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48"/>
    </mc:Choice>
    <mc:Fallback xmlns="">
      <p:transition spd="slow" advTm="2844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015-5434-FB2C-4AD0-FF2CFDAC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GB" sz="2800" dirty="0">
                <a:solidFill>
                  <a:schemeClr val="bg2"/>
                </a:solidFill>
              </a:rPr>
              <a:t>How do we know what semantic or morphophonological cues are productive amidst such exceptions?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2800" dirty="0">
                <a:solidFill>
                  <a:schemeClr val="bg2"/>
                </a:solidFill>
              </a:rPr>
              <a:t>Do speakers treat different types of cues the same way? (e.g., Karmiloff-Smith, 1981; Perez-Pereira 1991; </a:t>
            </a:r>
            <a:r>
              <a:rPr lang="en-GB" sz="2800" dirty="0" err="1">
                <a:solidFill>
                  <a:schemeClr val="bg2"/>
                </a:solidFill>
              </a:rPr>
              <a:t>Gxilishe</a:t>
            </a:r>
            <a:r>
              <a:rPr lang="en-GB" sz="2800" dirty="0">
                <a:solidFill>
                  <a:schemeClr val="bg2"/>
                </a:solidFill>
              </a:rPr>
              <a:t> et al., 2009; Gagliardi &amp; </a:t>
            </a:r>
            <a:r>
              <a:rPr lang="en-GB" sz="2800" dirty="0" err="1">
                <a:solidFill>
                  <a:schemeClr val="bg2"/>
                </a:solidFill>
              </a:rPr>
              <a:t>Lidz</a:t>
            </a:r>
            <a:r>
              <a:rPr lang="en-GB" sz="2800" dirty="0">
                <a:solidFill>
                  <a:schemeClr val="bg2"/>
                </a:solidFill>
              </a:rPr>
              <a:t> 2014 </a:t>
            </a:r>
            <a:r>
              <a:rPr lang="en-GB" sz="2800" dirty="0" err="1">
                <a:solidFill>
                  <a:schemeClr val="bg2"/>
                </a:solidFill>
              </a:rPr>
              <a:t>a.o</a:t>
            </a:r>
            <a:r>
              <a:rPr lang="en-GB" sz="2800" dirty="0">
                <a:solidFill>
                  <a:schemeClr val="bg2"/>
                </a:solidFill>
              </a:rPr>
              <a:t>)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2800" dirty="0">
                <a:solidFill>
                  <a:schemeClr val="bg2"/>
                </a:solidFill>
              </a:rPr>
              <a:t>Do traditional approaches to Bantu noun classes answer these questions?</a:t>
            </a:r>
          </a:p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GB" sz="2800" dirty="0"/>
              <a:t>Required: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A </a:t>
            </a:r>
            <a:r>
              <a:rPr lang="en-GB" sz="2800" b="1" dirty="0"/>
              <a:t>theory</a:t>
            </a:r>
            <a:r>
              <a:rPr lang="en-GB" sz="2800" dirty="0"/>
              <a:t> of productivity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2800" b="1" dirty="0"/>
              <a:t>Empirical</a:t>
            </a:r>
            <a:r>
              <a:rPr lang="en-GB" sz="2800" dirty="0"/>
              <a:t> </a:t>
            </a:r>
            <a:r>
              <a:rPr lang="en-GB" sz="2800" b="1" dirty="0"/>
              <a:t>evidence</a:t>
            </a:r>
            <a:r>
              <a:rPr lang="en-GB" sz="2800" dirty="0"/>
              <a:t> for speakers’ use of different cues.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GB" sz="2800" dirty="0"/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0900-B791-EF91-4CBC-F94A51F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Theoretical and empirical questions…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2742-1351-2AF3-4D8F-58EB001F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3BE0-2861-AA45-A99C-8107B4816AEB}" type="slidenum">
              <a:rPr lang="en-US" sz="2800" smtClean="0"/>
              <a:t>19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135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81"/>
    </mc:Choice>
    <mc:Fallback xmlns="">
      <p:transition spd="slow" advTm="1268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60" y="1074511"/>
            <a:ext cx="11960840" cy="16154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Nouns grouped based on agreement </a:t>
            </a:r>
            <a:r>
              <a:rPr lang="en-GB" sz="2200" dirty="0"/>
              <a:t>(Hockett 1958, Corbett 1991, </a:t>
            </a:r>
            <a:r>
              <a:rPr lang="en-GB" sz="2200" dirty="0" err="1"/>
              <a:t>Katamba</a:t>
            </a:r>
            <a:r>
              <a:rPr lang="en-GB" sz="2200" dirty="0"/>
              <a:t> 2006)</a:t>
            </a:r>
            <a:r>
              <a:rPr lang="en-GB" sz="2800" dirty="0"/>
              <a:t>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Used interchangeably with gender </a:t>
            </a:r>
            <a:r>
              <a:rPr lang="en-GB" sz="2200" dirty="0"/>
              <a:t>(Corbett, 1991:1; </a:t>
            </a:r>
            <a:r>
              <a:rPr lang="en-GB" sz="2200" dirty="0" err="1"/>
              <a:t>Aikhenvald</a:t>
            </a:r>
            <a:r>
              <a:rPr lang="en-GB" sz="2200" dirty="0"/>
              <a:t>, 2006)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Noun class systems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B139E0-A499-261C-4EAB-A0B034C289DC}"/>
              </a:ext>
            </a:extLst>
          </p:cNvPr>
          <p:cNvSpPr txBox="1">
            <a:spLocks/>
          </p:cNvSpPr>
          <p:nvPr/>
        </p:nvSpPr>
        <p:spPr>
          <a:xfrm>
            <a:off x="1273628" y="2786740"/>
            <a:ext cx="4060372" cy="373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4000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4000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900" dirty="0"/>
              <a:t>   </a:t>
            </a:r>
            <a:endParaRPr lang="en-GB" dirty="0"/>
          </a:p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2EF3E0B-E7F8-992B-BEDC-F85E99045E4D}"/>
              </a:ext>
            </a:extLst>
          </p:cNvPr>
          <p:cNvSpPr txBox="1">
            <a:spLocks/>
          </p:cNvSpPr>
          <p:nvPr/>
        </p:nvSpPr>
        <p:spPr>
          <a:xfrm>
            <a:off x="3581401" y="4168067"/>
            <a:ext cx="5769429" cy="2884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200" dirty="0"/>
              <a:t>		       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EED7F71-7EFB-E2CA-94B4-CD37820DD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18189"/>
              </p:ext>
            </p:extLst>
          </p:nvPr>
        </p:nvGraphicFramePr>
        <p:xfrm>
          <a:off x="496613" y="2708915"/>
          <a:ext cx="5597373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Kîîtharaka</a:t>
                      </a:r>
                      <a:endParaRPr lang="en-GB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(1)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(2)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7.machete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(3)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i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bi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8.machete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8.rel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AC7D68A-9A80-411E-059B-9ADE3A328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235843"/>
              </p:ext>
            </p:extLst>
          </p:nvPr>
        </p:nvGraphicFramePr>
        <p:xfrm>
          <a:off x="6099761" y="2708916"/>
          <a:ext cx="5024729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42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1887166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(4)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(5)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camionn</a:t>
                      </a:r>
                      <a:r>
                        <a:rPr lang="en-GB" sz="2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42CD770-C9AD-2626-C659-F82C0DA5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2800" smtClean="0"/>
              <a:t>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1856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BCD8A-CDCC-456A-B9F7-56D330D14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0587"/>
            <a:ext cx="11604171" cy="4867386"/>
          </a:xfrm>
        </p:spPr>
        <p:txBody>
          <a:bodyPr vert="horz" lIns="91440" tIns="45720" rIns="91440" bIns="45720" rtlCol="0">
            <a:normAutofit/>
          </a:bodyPr>
          <a:lstStyle/>
          <a:p>
            <a:pPr lvl="1" fontAlgn="base">
              <a:spcAft>
                <a:spcPts val="600"/>
              </a:spcAft>
            </a:pPr>
            <a:r>
              <a:rPr lang="en-GB" sz="2800" dirty="0"/>
              <a:t>Are problematic</a:t>
            </a:r>
          </a:p>
          <a:p>
            <a:pPr lvl="2" fontAlgn="base">
              <a:spcAft>
                <a:spcPts val="600"/>
              </a:spcAft>
            </a:pPr>
            <a:r>
              <a:rPr lang="en-GB" sz="2800" dirty="0"/>
              <a:t>Class determined by prefix (not agreement) – Not always true</a:t>
            </a:r>
          </a:p>
          <a:p>
            <a:pPr lvl="2" fontAlgn="base">
              <a:spcAft>
                <a:spcPts val="600"/>
              </a:spcAft>
            </a:pPr>
            <a:r>
              <a:rPr lang="en-GB" sz="2800" dirty="0"/>
              <a:t>Semantically centred - some lack semantic regularity and others 	                              share features</a:t>
            </a:r>
          </a:p>
          <a:p>
            <a:pPr lvl="2" fontAlgn="base">
              <a:spcAft>
                <a:spcPts val="600"/>
              </a:spcAft>
            </a:pPr>
            <a:r>
              <a:rPr lang="en-GB" sz="2800" dirty="0"/>
              <a:t>No theory to show what makes a feature productive</a:t>
            </a:r>
          </a:p>
          <a:p>
            <a:pPr lvl="2" fontAlgn="base">
              <a:spcAft>
                <a:spcPts val="600"/>
              </a:spcAft>
            </a:pPr>
            <a:r>
              <a:rPr lang="en-GB" sz="2800" dirty="0"/>
              <a:t>No empirical evidence for speakers use of given features as cues to noun classification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995805-B9D0-00A3-2EEC-F26E12C3D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Traditional approaches to Bantu noun classes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E10F49-CF1A-3D8D-74A2-555CC731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20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9304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CAB7F-1009-D64F-B3BA-3003D3352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074511"/>
            <a:ext cx="11840936" cy="497794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</a:rPr>
              <a:t>The project aims to establish productive features that determine noun class membership in Kîîtharaka: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</a:rPr>
              <a:t>Corpus analyses using Tolerance Principle (Yang, 2016)- provides a way of establishing productivity of rules in a set of items with exceptions (exceptions should not exceed a certain threshold)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0000"/>
                </a:solidFill>
              </a:rPr>
              <a:t>Psycholinguistic tests – shows what speakers pay attention to.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GB" sz="2800" dirty="0">
                <a:solidFill>
                  <a:srgbClr val="000000"/>
                </a:solidFill>
              </a:rPr>
              <a:t>Includes testing the  relative importance of semantic and morpho-phonological cues (following e.g., Karmiloff-Smith, 1981; Gagliardi &amp; </a:t>
            </a:r>
            <a:r>
              <a:rPr lang="en-GB" sz="2800" dirty="0" err="1">
                <a:solidFill>
                  <a:srgbClr val="000000"/>
                </a:solidFill>
              </a:rPr>
              <a:t>Lidz</a:t>
            </a:r>
            <a:r>
              <a:rPr lang="en-GB" sz="2800" dirty="0">
                <a:solidFill>
                  <a:srgbClr val="000000"/>
                </a:solidFill>
              </a:rPr>
              <a:t> 2014, and others).</a:t>
            </a:r>
          </a:p>
          <a:p>
            <a:pPr marL="0" indent="0">
              <a:buNone/>
            </a:pPr>
            <a:br>
              <a:rPr lang="en-GB" sz="2800" dirty="0">
                <a:solidFill>
                  <a:srgbClr val="000000"/>
                </a:solidFill>
              </a:rPr>
            </a:br>
            <a:br>
              <a:rPr lang="en-GB" sz="2800" dirty="0">
                <a:solidFill>
                  <a:srgbClr val="000000"/>
                </a:solidFill>
              </a:rPr>
            </a:b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9CA3B-C704-B14A-A81D-7AFDBE6FD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latin typeface="Helvetica" pitchFamily="2" charset="0"/>
              </a:rPr>
              <a:t>A different approach to </a:t>
            </a:r>
            <a:r>
              <a:rPr lang="en-US" dirty="0" err="1">
                <a:latin typeface="Helvetica" pitchFamily="2" charset="0"/>
              </a:rPr>
              <a:t>Kîîtharaka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26B6B-B7B9-1108-D938-5305EBBC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21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595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57"/>
    </mc:Choice>
    <mc:Fallback xmlns="">
      <p:transition spd="slow" advTm="5905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810" y="724887"/>
            <a:ext cx="11696379" cy="39009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fontAlgn="base"/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study uses a corpus (2327 nouns)</a:t>
            </a:r>
          </a:p>
          <a:p>
            <a:pPr lvl="1" fontAlgn="base">
              <a:buFont typeface="Wingdings" pitchFamily="2" charset="2"/>
              <a:buChar char="ü"/>
            </a:pP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901 collected from Kîîtharaka bible (published in 2019) and, </a:t>
            </a:r>
          </a:p>
          <a:p>
            <a:pPr lvl="1" fontAlgn="base">
              <a:buFont typeface="Wingdings" pitchFamily="2" charset="2"/>
              <a:buChar char="ü"/>
            </a:pP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1426 translated from SIL comparative African Wordlist (Snider    </a:t>
            </a:r>
          </a:p>
          <a:p>
            <a:pPr marL="0" indent="0" fontAlgn="base">
              <a:buNone/>
            </a:pPr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and Roberts, 2006).</a:t>
            </a:r>
          </a:p>
          <a:p>
            <a:pPr lvl="1" fontAlgn="base"/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Translation of SIL list done to achieve a balanced corpus</a:t>
            </a:r>
          </a:p>
          <a:p>
            <a:pPr fontAlgn="base"/>
            <a:r>
              <a:rPr lang="en-GB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Coded for singular/plural agreement, semantics and morphophonological features (prefixes).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Building a Corpus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EFC64-F912-F2EF-BCDC-A9485AFB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22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3519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8C19-F470-1C47-853B-56C80283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514350" indent="-514350">
              <a:buAutoNum type="romanLcParenR"/>
            </a:pP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Helvetica" pitchFamily="2" charset="0"/>
              </a:rPr>
              <a:t>Semantic features coded for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ADAD31C-F780-83DE-308B-4BECFDE22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347557"/>
              </p:ext>
            </p:extLst>
          </p:nvPr>
        </p:nvGraphicFramePr>
        <p:xfrm>
          <a:off x="1778750" y="879169"/>
          <a:ext cx="7857620" cy="50396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57070">
                  <a:extLst>
                    <a:ext uri="{9D8B030D-6E8A-4147-A177-3AD203B41FA5}">
                      <a16:colId xmlns:a16="http://schemas.microsoft.com/office/drawing/2014/main" val="570350758"/>
                    </a:ext>
                  </a:extLst>
                </a:gridCol>
                <a:gridCol w="5300550">
                  <a:extLst>
                    <a:ext uri="{9D8B030D-6E8A-4147-A177-3AD203B41FA5}">
                      <a16:colId xmlns:a16="http://schemas.microsoft.com/office/drawing/2014/main" val="1566014375"/>
                    </a:ext>
                  </a:extLst>
                </a:gridCol>
              </a:tblGrid>
              <a:tr h="436976">
                <a:tc>
                  <a:txBody>
                    <a:bodyPr/>
                    <a:lstStyle/>
                    <a:p>
                      <a:pPr algn="ctr"/>
                      <a:r>
                        <a:rPr lang="en-US" sz="2000" b="1" cap="none" spc="60" dirty="0">
                          <a:solidFill>
                            <a:schemeClr val="tx1"/>
                          </a:solidFill>
                        </a:rPr>
                        <a:t>Expected Class</a:t>
                      </a:r>
                    </a:p>
                  </a:txBody>
                  <a:tcPr marL="89163" marR="89163" marT="89163" marB="89163"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cap="none" spc="60" dirty="0">
                          <a:solidFill>
                            <a:schemeClr val="tx1"/>
                          </a:solidFill>
                        </a:rPr>
                        <a:t>Semantic Feature(s)</a:t>
                      </a:r>
                    </a:p>
                  </a:txBody>
                  <a:tcPr marL="89163" marR="89163" marT="89163" marB="89163" anchor="b"/>
                </a:tc>
                <a:extLst>
                  <a:ext uri="{0D108BD9-81ED-4DB2-BD59-A6C34878D82A}">
                    <a16:rowId xmlns:a16="http://schemas.microsoft.com/office/drawing/2014/main" val="2226518550"/>
                  </a:ext>
                </a:extLst>
              </a:tr>
              <a:tr h="4103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 human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2509463051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Extended shape, spread shape, protruding shape, trees &amp; plants, dispersive mass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1410574139"/>
                  </a:ext>
                </a:extLst>
              </a:tr>
              <a:tr h="672338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Fruits, round shape, plant part, augmentative, made of wood, cohesive mass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4012359983"/>
                  </a:ext>
                </a:extLst>
              </a:tr>
              <a:tr h="4103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Artefacts, pejorative, derived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4265551506"/>
                  </a:ext>
                </a:extLst>
              </a:tr>
              <a:tr h="4103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Animals, artefacts, loan (other)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859560216"/>
                  </a:ext>
                </a:extLst>
              </a:tr>
              <a:tr h="4103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Narrow things, wavy-shaped things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2774414135"/>
                  </a:ext>
                </a:extLst>
              </a:tr>
              <a:tr h="4103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Diminutives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1220665434"/>
                  </a:ext>
                </a:extLst>
              </a:tr>
              <a:tr h="4103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Abstract, mass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3152984915"/>
                  </a:ext>
                </a:extLst>
              </a:tr>
              <a:tr h="4103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Derived, infinitives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64579919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927A2-545F-F345-9BD8-7392A60A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23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91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9"/>
    </mc:Choice>
    <mc:Fallback xmlns="">
      <p:transition spd="slow" advTm="1481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8C19-F470-1C47-853B-56C80283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/>
          </a:p>
          <a:p>
            <a:pPr marL="514350" indent="-514350">
              <a:buAutoNum type="romanLcParenR"/>
            </a:pP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70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Helvetica" pitchFamily="2" charset="0"/>
              </a:rPr>
              <a:t>Morphophonological features coded for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8EC7F-02CC-80DD-8271-7426362E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24</a:t>
            </a:fld>
            <a:endParaRPr lang="en-US" sz="28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80F48BD-36F1-8161-D603-6C2E28B89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661155"/>
              </p:ext>
            </p:extLst>
          </p:nvPr>
        </p:nvGraphicFramePr>
        <p:xfrm>
          <a:off x="2203939" y="1179331"/>
          <a:ext cx="6119446" cy="464794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14237">
                  <a:extLst>
                    <a:ext uri="{9D8B030D-6E8A-4147-A177-3AD203B41FA5}">
                      <a16:colId xmlns:a16="http://schemas.microsoft.com/office/drawing/2014/main" val="929939796"/>
                    </a:ext>
                  </a:extLst>
                </a:gridCol>
                <a:gridCol w="3405209">
                  <a:extLst>
                    <a:ext uri="{9D8B030D-6E8A-4147-A177-3AD203B41FA5}">
                      <a16:colId xmlns:a16="http://schemas.microsoft.com/office/drawing/2014/main" val="1484386170"/>
                    </a:ext>
                  </a:extLst>
                </a:gridCol>
              </a:tblGrid>
              <a:tr h="5059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Morphophonological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596423"/>
                  </a:ext>
                </a:extLst>
              </a:tr>
              <a:tr h="3466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Mû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500329386"/>
                  </a:ext>
                </a:extLst>
              </a:tr>
              <a:tr h="3466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Mû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3630830219"/>
                  </a:ext>
                </a:extLst>
              </a:tr>
              <a:tr h="3466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Î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113883807"/>
                  </a:ext>
                </a:extLst>
              </a:tr>
              <a:tr h="3466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Kî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3648554422"/>
                  </a:ext>
                </a:extLst>
              </a:tr>
              <a:tr h="394840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N, </a:t>
                      </a:r>
                      <a:r>
                        <a:rPr lang="en-US" sz="2400" cap="none" spc="0" dirty="0" err="1">
                          <a:solidFill>
                            <a:schemeClr val="tx1"/>
                          </a:solidFill>
                        </a:rPr>
                        <a:t>ø</a:t>
                      </a:r>
                      <a:endParaRPr lang="en-US" sz="2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788182576"/>
                  </a:ext>
                </a:extLst>
              </a:tr>
              <a:tr h="3466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Rû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1954455200"/>
                  </a:ext>
                </a:extLst>
              </a:tr>
              <a:tr h="3466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Ka-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3998875085"/>
                  </a:ext>
                </a:extLst>
              </a:tr>
              <a:tr h="3466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Û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265091397"/>
                  </a:ext>
                </a:extLst>
              </a:tr>
              <a:tr h="346653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solidFill>
                            <a:schemeClr val="tx1"/>
                          </a:solidFill>
                        </a:rPr>
                        <a:t>Kû</a:t>
                      </a:r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89163" marR="89163" marT="44582" marB="891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89163" marR="89163" marT="44582" marB="89163"/>
                </a:tc>
                <a:extLst>
                  <a:ext uri="{0D108BD9-81ED-4DB2-BD59-A6C34878D82A}">
                    <a16:rowId xmlns:a16="http://schemas.microsoft.com/office/drawing/2014/main" val="1949502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7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5"/>
    </mc:Choice>
    <mc:Fallback xmlns="">
      <p:transition spd="slow" advTm="865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087958"/>
            <a:ext cx="11604171" cy="4977946"/>
          </a:xfrm>
        </p:spPr>
        <p:txBody>
          <a:bodyPr vert="horz" lIns="91440" tIns="45720" rIns="91440" bIns="45720" rtlCol="0" anchor="ctr">
            <a:noAutofit/>
          </a:bodyPr>
          <a:lstStyle/>
          <a:p>
            <a:pPr fontAlgn="base"/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base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Corpus analysed for rule productivity using Tolerance Principle (Yang, 2016)</a:t>
            </a:r>
          </a:p>
          <a:p>
            <a:pPr fontAlgn="base"/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Tolerance Principle demonstrates how to establish the productivity of rules with exceptions.</a:t>
            </a:r>
          </a:p>
          <a:p>
            <a:pPr lvl="1"/>
            <a:r>
              <a:rPr lang="en-US" sz="2400" dirty="0"/>
              <a:t>Proposed to account for how and when e.g., language learners make generalizations and when they don’t.</a:t>
            </a:r>
          </a:p>
          <a:p>
            <a:pPr lvl="1"/>
            <a:r>
              <a:rPr lang="en-US" sz="2400" dirty="0"/>
              <a:t>provides a threshold beyond which the exceptions should not exceed for the rule to be productive.</a:t>
            </a:r>
          </a:p>
          <a:p>
            <a:pPr lvl="1"/>
            <a:r>
              <a:rPr lang="en-US" sz="2400" dirty="0"/>
              <a:t>Makes use of 2 integer values N (number of items in the lexicon) and e (number of items not obeying the rule)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Let a rule be defined over a set of N items. </a:t>
            </a:r>
          </a:p>
          <a:p>
            <a:pPr lvl="1"/>
            <a:r>
              <a:rPr lang="en-US" sz="2400" dirty="0"/>
              <a:t>The rule is productive if the number of exceptions does not exceed a threshold, 𝛉</a:t>
            </a:r>
            <a:r>
              <a:rPr lang="en-US" sz="2400" baseline="-25000" dirty="0"/>
              <a:t>N.</a:t>
            </a:r>
          </a:p>
          <a:p>
            <a:pPr marL="457200" lvl="1" indent="0">
              <a:buNone/>
            </a:pPr>
            <a:r>
              <a:rPr lang="en-US" sz="2400" b="1" baseline="-25000" dirty="0"/>
              <a:t>               </a:t>
            </a:r>
            <a:r>
              <a:rPr lang="en-US" sz="2400" dirty="0"/>
              <a:t>exceptions (e) ≤ 𝛉</a:t>
            </a:r>
            <a:r>
              <a:rPr lang="en-US" sz="2400" baseline="-25000" dirty="0"/>
              <a:t>N </a:t>
            </a:r>
            <a:r>
              <a:rPr lang="en-US" sz="2400" dirty="0"/>
              <a:t>(N/ln(N))                              </a:t>
            </a:r>
          </a:p>
          <a:p>
            <a:pPr lvl="1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Corpus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25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1726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Derivation of Tolerance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26</a:t>
            </a:fld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84E6FD-EAD5-9163-4E7E-BD6D9067BC31}"/>
                  </a:ext>
                </a:extLst>
              </p:cNvPr>
              <p:cNvSpPr txBox="1"/>
              <p:nvPr/>
            </p:nvSpPr>
            <p:spPr>
              <a:xfrm>
                <a:off x="0" y="866976"/>
                <a:ext cx="12192000" cy="6397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>
                  <a:buFont typeface="Symbol" pitchFamily="2" charset="2"/>
                  <a:buChar char="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Makes use of 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Zipf’s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Law (1949)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rank (r) of a word in a naturally occurring corpora is inversely promotional to its frequency (r=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; f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 </a:t>
                </a:r>
                <a:r>
                  <a:rPr lang="en-US" sz="2400" i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-th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ranked word takes </a:t>
                </a:r>
                <a:r>
                  <a:rPr lang="en-US" sz="2400" i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units of time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to be checked off in a serial search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probability of word </a:t>
                </a:r>
                <a:r>
                  <a:rPr lang="en-US" sz="2400" i="1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/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i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f/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ctrlPr>
                          <a:rPr lang="en-GB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fk</m:t>
                        </m:r>
                      </m:e>
                    </m:nary>
                  </m:oMath>
                </a14:m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/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GB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/>
                <a:r>
                  <a:rPr lang="en-US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sSub>
                          <m:sSubPr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rk</m:t>
                            </m:r>
                          </m:den>
                        </m:f>
                      </m:e>
                    </m:nary>
                  </m:oMath>
                </a14:m>
                <a:endParaRPr lang="en-GB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/>
                <a:endParaRPr lang="en-GB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/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GB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16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k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𝑖𝐻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where 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Hn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n-</a:t>
                </a:r>
                <a:r>
                  <a:rPr lang="en-US" sz="16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harmonic number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Symbol" pitchFamily="2" charset="2"/>
                  <a:buChar char="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Harmonic number = sum of reciprocals of N natural numbers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Approximates to natural logarithm- both grow exponentially as a function of N items (= 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lnN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Thus, p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robability of </a:t>
                </a:r>
                <a:r>
                  <a:rPr lang="en-US" sz="24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ranked word (now,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𝑙𝑛𝑁</m:t>
                        </m:r>
                      </m:den>
                    </m:f>
                    <m:r>
                      <a:rPr lang="en-US" sz="2400" b="0" i="0" smtClean="0">
                        <a:effectLst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multiplied by total ranks (N) gives total time complexity to process unproductive rule: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𝑙𝑛𝑁</m:t>
                        </m:r>
                      </m:den>
                    </m:f>
                  </m:oMath>
                </a14:m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x N = N/</a:t>
                </a:r>
                <a:r>
                  <a:rPr lang="en-US" sz="24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lnN</a:t>
                </a:r>
                <a:r>
                  <a:rPr lang="en-US" sz="2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(threshold)</a:t>
                </a:r>
                <a:endParaRPr lang="en-GB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84E6FD-EAD5-9163-4E7E-BD6D9067B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66976"/>
                <a:ext cx="12192000" cy="6397329"/>
              </a:xfrm>
              <a:prstGeom prst="rect">
                <a:avLst/>
              </a:prstGeom>
              <a:blipFill>
                <a:blip r:embed="rId3"/>
                <a:stretch>
                  <a:fillRect l="-832" t="-1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321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Derivation of Tolerance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27</a:t>
            </a:fld>
            <a:endParaRPr lang="en-US" sz="28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6528D3E-FBA4-0378-73A2-F8A06EF142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349509"/>
              </p:ext>
            </p:extLst>
          </p:nvPr>
        </p:nvGraphicFramePr>
        <p:xfrm>
          <a:off x="609601" y="1087438"/>
          <a:ext cx="10585938" cy="5184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28616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Derivation of Tolerance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28</a:t>
            </a:fld>
            <a:endParaRPr lang="en-US" sz="28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DC38C0F-A242-1F4E-213F-5A01504224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647789"/>
              </p:ext>
            </p:extLst>
          </p:nvPr>
        </p:nvGraphicFramePr>
        <p:xfrm>
          <a:off x="1112520" y="1280160"/>
          <a:ext cx="850392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13850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B646-FCF9-3ADB-491D-30A5724D7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Corpus Results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11" descr="Bar chart">
            <a:extLst>
              <a:ext uri="{FF2B5EF4-FFF2-40B4-BE49-F238E27FC236}">
                <a16:creationId xmlns:a16="http://schemas.microsoft.com/office/drawing/2014/main" id="{08028A74-4FE2-E6D0-92E8-C054F7C0B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91084" y="625684"/>
            <a:ext cx="5455380" cy="54553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D4CFA-B676-20B3-B9BD-502EE3F5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7810" y="6356350"/>
            <a:ext cx="150598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40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0"/>
    </mc:Choice>
    <mc:Fallback xmlns="">
      <p:transition spd="slow" advTm="897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60" y="1074511"/>
            <a:ext cx="11960840" cy="16154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Nouns grouped based on agreement </a:t>
            </a:r>
            <a:r>
              <a:rPr lang="en-GB" sz="2200" dirty="0"/>
              <a:t>(Hockett 1958, Corbett 1991, </a:t>
            </a:r>
            <a:r>
              <a:rPr lang="en-GB" sz="2200" dirty="0" err="1"/>
              <a:t>Katamba</a:t>
            </a:r>
            <a:r>
              <a:rPr lang="en-GB" sz="2200" dirty="0"/>
              <a:t> 2006)</a:t>
            </a:r>
            <a:r>
              <a:rPr lang="en-GB" sz="2800" dirty="0"/>
              <a:t>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Used interchangeably with gender </a:t>
            </a:r>
            <a:r>
              <a:rPr lang="en-GB" sz="2200" dirty="0"/>
              <a:t>(Corbett, 1991:1; </a:t>
            </a:r>
            <a:r>
              <a:rPr lang="en-GB" sz="2200" dirty="0" err="1"/>
              <a:t>Aikhenvald</a:t>
            </a:r>
            <a:r>
              <a:rPr lang="en-GB" sz="2200" dirty="0"/>
              <a:t>, 2006)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Noun class systems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B139E0-A499-261C-4EAB-A0B034C289DC}"/>
              </a:ext>
            </a:extLst>
          </p:cNvPr>
          <p:cNvSpPr txBox="1">
            <a:spLocks/>
          </p:cNvSpPr>
          <p:nvPr/>
        </p:nvSpPr>
        <p:spPr>
          <a:xfrm>
            <a:off x="1273628" y="2786740"/>
            <a:ext cx="4060372" cy="373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4000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4000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900" dirty="0"/>
              <a:t>   </a:t>
            </a:r>
            <a:endParaRPr lang="en-GB" dirty="0"/>
          </a:p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2EF3E0B-E7F8-992B-BEDC-F85E99045E4D}"/>
              </a:ext>
            </a:extLst>
          </p:cNvPr>
          <p:cNvSpPr txBox="1">
            <a:spLocks/>
          </p:cNvSpPr>
          <p:nvPr/>
        </p:nvSpPr>
        <p:spPr>
          <a:xfrm>
            <a:off x="3581401" y="4168067"/>
            <a:ext cx="5769429" cy="2884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200" dirty="0"/>
              <a:t>		       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EED7F71-7EFB-E2CA-94B4-CD37820DD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367930"/>
              </p:ext>
            </p:extLst>
          </p:nvPr>
        </p:nvGraphicFramePr>
        <p:xfrm>
          <a:off x="496613" y="2708915"/>
          <a:ext cx="5597373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Kîîtharaka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(1)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(2)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7.machete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(3)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i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bi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8.machetes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8.dem.dist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AC7D68A-9A80-411E-059B-9ADE3A328808}"/>
              </a:ext>
            </a:extLst>
          </p:cNvPr>
          <p:cNvGraphicFramePr>
            <a:graphicFrameLocks noGrp="1"/>
          </p:cNvGraphicFramePr>
          <p:nvPr/>
        </p:nvGraphicFramePr>
        <p:xfrm>
          <a:off x="6099761" y="2708916"/>
          <a:ext cx="5024729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42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1887166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(4)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(5)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camionn</a:t>
                      </a:r>
                      <a:r>
                        <a:rPr lang="en-GB" sz="2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42CD770-C9AD-2626-C659-F82C0DA5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2800" smtClean="0"/>
              <a:t>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8849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D4CFA-B676-20B3-B9BD-502EE3F5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30</a:t>
            </a:fld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2DB646-FCF9-3ADB-491D-30A5724D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E60299-DD38-C497-8809-32AB10E56C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670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Results: a productive semantic feature for class 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06DEA4-6A00-58AF-F01F-31275EF50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370023"/>
              </p:ext>
            </p:extLst>
          </p:nvPr>
        </p:nvGraphicFramePr>
        <p:xfrm>
          <a:off x="398427" y="1947385"/>
          <a:ext cx="10774498" cy="3688535"/>
        </p:xfrm>
        <a:graphic>
          <a:graphicData uri="http://schemas.openxmlformats.org/drawingml/2006/table">
            <a:tbl>
              <a:tblPr firstRow="1" bandRow="1"/>
              <a:tblGrid>
                <a:gridCol w="2447866">
                  <a:extLst>
                    <a:ext uri="{9D8B030D-6E8A-4147-A177-3AD203B41FA5}">
                      <a16:colId xmlns:a16="http://schemas.microsoft.com/office/drawing/2014/main" val="3858679904"/>
                    </a:ext>
                  </a:extLst>
                </a:gridCol>
                <a:gridCol w="1658549">
                  <a:extLst>
                    <a:ext uri="{9D8B030D-6E8A-4147-A177-3AD203B41FA5}">
                      <a16:colId xmlns:a16="http://schemas.microsoft.com/office/drawing/2014/main" val="4093313018"/>
                    </a:ext>
                  </a:extLst>
                </a:gridCol>
                <a:gridCol w="1266307">
                  <a:extLst>
                    <a:ext uri="{9D8B030D-6E8A-4147-A177-3AD203B41FA5}">
                      <a16:colId xmlns:a16="http://schemas.microsoft.com/office/drawing/2014/main" val="3711049695"/>
                    </a:ext>
                  </a:extLst>
                </a:gridCol>
                <a:gridCol w="906893">
                  <a:extLst>
                    <a:ext uri="{9D8B030D-6E8A-4147-A177-3AD203B41FA5}">
                      <a16:colId xmlns:a16="http://schemas.microsoft.com/office/drawing/2014/main" val="3490826901"/>
                    </a:ext>
                  </a:extLst>
                </a:gridCol>
                <a:gridCol w="2085757">
                  <a:extLst>
                    <a:ext uri="{9D8B030D-6E8A-4147-A177-3AD203B41FA5}">
                      <a16:colId xmlns:a16="http://schemas.microsoft.com/office/drawing/2014/main" val="2454074749"/>
                    </a:ext>
                  </a:extLst>
                </a:gridCol>
                <a:gridCol w="2409126">
                  <a:extLst>
                    <a:ext uri="{9D8B030D-6E8A-4147-A177-3AD203B41FA5}">
                      <a16:colId xmlns:a16="http://schemas.microsoft.com/office/drawing/2014/main" val="1282782476"/>
                    </a:ext>
                  </a:extLst>
                </a:gridCol>
              </a:tblGrid>
              <a:tr h="60592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Semantic features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 5 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𝛉</a:t>
                      </a:r>
                      <a:r>
                        <a:rPr lang="en-GB" sz="18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Productive?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971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26500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Augmentative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425907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Round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718484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Plant part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841542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Fruit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635370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Made from wood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782964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Derived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1081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1041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470244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Cohesive mass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1132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AA3026-C390-2E5B-0D14-C7E033493726}"/>
              </a:ext>
            </a:extLst>
          </p:cNvPr>
          <p:cNvSpPr txBox="1"/>
          <p:nvPr/>
        </p:nvSpPr>
        <p:spPr>
          <a:xfrm>
            <a:off x="500932" y="1383527"/>
            <a:ext cx="3772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Rule: [+augmentative ]                class 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A8976C-6419-F18D-76DA-9EECE5BBA07D}"/>
              </a:ext>
            </a:extLst>
          </p:cNvPr>
          <p:cNvCxnSpPr>
            <a:cxnSpLocks/>
          </p:cNvCxnSpPr>
          <p:nvPr/>
        </p:nvCxnSpPr>
        <p:spPr>
          <a:xfrm>
            <a:off x="2755427" y="1601178"/>
            <a:ext cx="67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07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0"/>
    </mc:Choice>
    <mc:Fallback xmlns="">
      <p:transition spd="slow" advTm="897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 fontScale="90000"/>
          </a:bodyPr>
          <a:lstStyle/>
          <a:p>
            <a:r>
              <a:rPr lang="en-US" kern="1200" dirty="0">
                <a:latin typeface="Helvetica" pitchFamily="2" charset="0"/>
              </a:rPr>
              <a:t>Corpus results: p</a:t>
            </a:r>
            <a:r>
              <a:rPr lang="en-US" dirty="0">
                <a:latin typeface="Helvetica" pitchFamily="2" charset="0"/>
              </a:rPr>
              <a:t>roductive semantic features (overall)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31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[+augmentative]       	class 5 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[+pejorative]                	class 7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[+diminutive]               	class 12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[+derived]                    	class 15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[+infinitive]                    	class 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2BDA70-F3BA-B789-58A8-1827D0BA703D}"/>
              </a:ext>
            </a:extLst>
          </p:cNvPr>
          <p:cNvCxnSpPr>
            <a:cxnSpLocks/>
          </p:cNvCxnSpPr>
          <p:nvPr/>
        </p:nvCxnSpPr>
        <p:spPr>
          <a:xfrm>
            <a:off x="3701631" y="1561420"/>
            <a:ext cx="67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6C38EA-5BD5-A240-DCD9-C56FDF88BF68}"/>
              </a:ext>
            </a:extLst>
          </p:cNvPr>
          <p:cNvCxnSpPr/>
          <p:nvPr/>
        </p:nvCxnSpPr>
        <p:spPr>
          <a:xfrm>
            <a:off x="3736800" y="2039749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BD2837-702A-CA29-AA02-046B858B7408}"/>
              </a:ext>
            </a:extLst>
          </p:cNvPr>
          <p:cNvCxnSpPr/>
          <p:nvPr/>
        </p:nvCxnSpPr>
        <p:spPr>
          <a:xfrm>
            <a:off x="3643016" y="2590801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91EF02-FBB9-F542-87C4-1789B5EB84E5}"/>
              </a:ext>
            </a:extLst>
          </p:cNvPr>
          <p:cNvCxnSpPr/>
          <p:nvPr/>
        </p:nvCxnSpPr>
        <p:spPr>
          <a:xfrm>
            <a:off x="3701631" y="3150888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0343DA-7D7D-C3B6-619B-072E66876F4E}"/>
              </a:ext>
            </a:extLst>
          </p:cNvPr>
          <p:cNvCxnSpPr/>
          <p:nvPr/>
        </p:nvCxnSpPr>
        <p:spPr>
          <a:xfrm>
            <a:off x="3786882" y="3649622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21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9"/>
    </mc:Choice>
    <mc:Fallback xmlns="">
      <p:transition spd="slow" advTm="348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Helvetica" pitchFamily="2" charset="0"/>
              </a:rPr>
              <a:t>Results: p</a:t>
            </a:r>
            <a:r>
              <a:rPr lang="en-US" dirty="0">
                <a:latin typeface="Helvetica" pitchFamily="2" charset="0"/>
              </a:rPr>
              <a:t>roductive semantic features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32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D652B-EB57-7AC9-F7EA-26BECB24709B}"/>
              </a:ext>
            </a:extLst>
          </p:cNvPr>
          <p:cNvSpPr txBox="1"/>
          <p:nvPr/>
        </p:nvSpPr>
        <p:spPr>
          <a:xfrm>
            <a:off x="293914" y="3429000"/>
            <a:ext cx="1134835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dirty="0"/>
              <a:t>What about [+Human] feature!</a:t>
            </a:r>
          </a:p>
        </p:txBody>
      </p:sp>
      <p:pic>
        <p:nvPicPr>
          <p:cNvPr id="3074" name="Picture 2" descr="What is wrong emoticon Confused emoji emoticon holds out his hand with his palm turned upwards and making a gesture of what is or did wrong, I didn’t get it, huh frustrated emoji stock illustrations">
            <a:extLst>
              <a:ext uri="{FF2B5EF4-FFF2-40B4-BE49-F238E27FC236}">
                <a16:creationId xmlns:a16="http://schemas.microsoft.com/office/drawing/2014/main" id="{576FDA1B-CE11-E11B-6FB7-4B0CB553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95" y="1461322"/>
            <a:ext cx="4627748" cy="429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45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"/>
    </mc:Choice>
    <mc:Fallback xmlns="">
      <p:transition spd="slow" advTm="187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2A1D28-69C4-0365-25EA-277D3003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33</a:t>
            </a:fld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1E072C-331C-3162-96BF-B3E8EC0E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ABE759-837B-92B2-5243-DF32BE7077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Results: a productive semantic feature (class-feature mapping)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5D59F6-2366-ED24-13DF-473E38F317A1}"/>
              </a:ext>
            </a:extLst>
          </p:cNvPr>
          <p:cNvGraphicFramePr>
            <a:graphicFrameLocks noGrp="1"/>
          </p:cNvGraphicFramePr>
          <p:nvPr/>
        </p:nvGraphicFramePr>
        <p:xfrm>
          <a:off x="524933" y="1183341"/>
          <a:ext cx="10041003" cy="4861857"/>
        </p:xfrm>
        <a:graphic>
          <a:graphicData uri="http://schemas.openxmlformats.org/drawingml/2006/table">
            <a:tbl>
              <a:tblPr firstRow="1" bandRow="1"/>
              <a:tblGrid>
                <a:gridCol w="2281222">
                  <a:extLst>
                    <a:ext uri="{9D8B030D-6E8A-4147-A177-3AD203B41FA5}">
                      <a16:colId xmlns:a16="http://schemas.microsoft.com/office/drawing/2014/main" val="3858679904"/>
                    </a:ext>
                  </a:extLst>
                </a:gridCol>
                <a:gridCol w="1545637">
                  <a:extLst>
                    <a:ext uri="{9D8B030D-6E8A-4147-A177-3AD203B41FA5}">
                      <a16:colId xmlns:a16="http://schemas.microsoft.com/office/drawing/2014/main" val="4093313018"/>
                    </a:ext>
                  </a:extLst>
                </a:gridCol>
                <a:gridCol w="1180103">
                  <a:extLst>
                    <a:ext uri="{9D8B030D-6E8A-4147-A177-3AD203B41FA5}">
                      <a16:colId xmlns:a16="http://schemas.microsoft.com/office/drawing/2014/main" val="3711049695"/>
                    </a:ext>
                  </a:extLst>
                </a:gridCol>
                <a:gridCol w="981539">
                  <a:extLst>
                    <a:ext uri="{9D8B030D-6E8A-4147-A177-3AD203B41FA5}">
                      <a16:colId xmlns:a16="http://schemas.microsoft.com/office/drawing/2014/main" val="3490826901"/>
                    </a:ext>
                  </a:extLst>
                </a:gridCol>
                <a:gridCol w="1807381">
                  <a:extLst>
                    <a:ext uri="{9D8B030D-6E8A-4147-A177-3AD203B41FA5}">
                      <a16:colId xmlns:a16="http://schemas.microsoft.com/office/drawing/2014/main" val="2454074749"/>
                    </a:ext>
                  </a:extLst>
                </a:gridCol>
                <a:gridCol w="2245121">
                  <a:extLst>
                    <a:ext uri="{9D8B030D-6E8A-4147-A177-3AD203B41FA5}">
                      <a16:colId xmlns:a16="http://schemas.microsoft.com/office/drawing/2014/main" val="1282782476"/>
                    </a:ext>
                  </a:extLst>
                </a:gridCol>
              </a:tblGrid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𝛉</a:t>
                      </a:r>
                      <a:r>
                        <a:rPr lang="en-GB" sz="18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Productive?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971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526500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458945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441495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605014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109164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724556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412273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956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166871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1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74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6B483-6BDC-1F27-F856-0DABCD49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34</a:t>
            </a:fld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D3F004-F5F5-1704-0850-CF5DE762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CE78AE-41CC-0DDF-8119-AB802DF832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670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Results: a productive morphophonological feature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F644FA-BF31-243E-ADB1-1A2FC89B4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83760"/>
              </p:ext>
            </p:extLst>
          </p:nvPr>
        </p:nvGraphicFramePr>
        <p:xfrm>
          <a:off x="342768" y="1637284"/>
          <a:ext cx="10774498" cy="4113296"/>
        </p:xfrm>
        <a:graphic>
          <a:graphicData uri="http://schemas.openxmlformats.org/drawingml/2006/table">
            <a:tbl>
              <a:tblPr firstRow="1" bandRow="1"/>
              <a:tblGrid>
                <a:gridCol w="2447866">
                  <a:extLst>
                    <a:ext uri="{9D8B030D-6E8A-4147-A177-3AD203B41FA5}">
                      <a16:colId xmlns:a16="http://schemas.microsoft.com/office/drawing/2014/main" val="3858679904"/>
                    </a:ext>
                  </a:extLst>
                </a:gridCol>
                <a:gridCol w="1658549">
                  <a:extLst>
                    <a:ext uri="{9D8B030D-6E8A-4147-A177-3AD203B41FA5}">
                      <a16:colId xmlns:a16="http://schemas.microsoft.com/office/drawing/2014/main" val="4093313018"/>
                    </a:ext>
                  </a:extLst>
                </a:gridCol>
                <a:gridCol w="1266307">
                  <a:extLst>
                    <a:ext uri="{9D8B030D-6E8A-4147-A177-3AD203B41FA5}">
                      <a16:colId xmlns:a16="http://schemas.microsoft.com/office/drawing/2014/main" val="3711049695"/>
                    </a:ext>
                  </a:extLst>
                </a:gridCol>
                <a:gridCol w="906893">
                  <a:extLst>
                    <a:ext uri="{9D8B030D-6E8A-4147-A177-3AD203B41FA5}">
                      <a16:colId xmlns:a16="http://schemas.microsoft.com/office/drawing/2014/main" val="3490826901"/>
                    </a:ext>
                  </a:extLst>
                </a:gridCol>
                <a:gridCol w="2085757">
                  <a:extLst>
                    <a:ext uri="{9D8B030D-6E8A-4147-A177-3AD203B41FA5}">
                      <a16:colId xmlns:a16="http://schemas.microsoft.com/office/drawing/2014/main" val="2454074749"/>
                    </a:ext>
                  </a:extLst>
                </a:gridCol>
                <a:gridCol w="2409126">
                  <a:extLst>
                    <a:ext uri="{9D8B030D-6E8A-4147-A177-3AD203B41FA5}">
                      <a16:colId xmlns:a16="http://schemas.microsoft.com/office/drawing/2014/main" val="1282782476"/>
                    </a:ext>
                  </a:extLst>
                </a:gridCol>
              </a:tblGrid>
              <a:tr h="60592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Morpho-phonological features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 7 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𝛉</a:t>
                      </a:r>
                      <a:r>
                        <a:rPr lang="en-GB" sz="18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Productive?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971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mû-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26500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rû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1425907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kî-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18484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841542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kû-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635370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û-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782964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î-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470244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ka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1113288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329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0872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354D954-1F6A-875C-9F17-A56954EBF9AB}"/>
              </a:ext>
            </a:extLst>
          </p:cNvPr>
          <p:cNvSpPr txBox="1"/>
          <p:nvPr/>
        </p:nvSpPr>
        <p:spPr>
          <a:xfrm>
            <a:off x="453223" y="1107420"/>
            <a:ext cx="306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Rule: [+</a:t>
            </a:r>
            <a:r>
              <a:rPr lang="en-US" dirty="0" err="1"/>
              <a:t>kî</a:t>
            </a:r>
            <a:r>
              <a:rPr lang="en-US" dirty="0"/>
              <a:t>-]                class 7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125584E-607C-A6D3-042E-98CB26CE3CE8}"/>
              </a:ext>
            </a:extLst>
          </p:cNvPr>
          <p:cNvCxnSpPr>
            <a:cxnSpLocks/>
          </p:cNvCxnSpPr>
          <p:nvPr/>
        </p:nvCxnSpPr>
        <p:spPr>
          <a:xfrm>
            <a:off x="1554778" y="1310953"/>
            <a:ext cx="677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228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R</a:t>
            </a:r>
            <a:r>
              <a:rPr lang="en-US" kern="1200" dirty="0">
                <a:latin typeface="Helvetica" pitchFamily="2" charset="0"/>
              </a:rPr>
              <a:t>esults: p</a:t>
            </a:r>
            <a:r>
              <a:rPr lang="en-US" dirty="0">
                <a:latin typeface="Helvetica" pitchFamily="2" charset="0"/>
              </a:rPr>
              <a:t>roductive morphophonological features 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35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</a:t>
            </a:r>
            <a:r>
              <a:rPr lang="en-US" sz="2800" dirty="0" err="1"/>
              <a:t>î</a:t>
            </a:r>
            <a:r>
              <a:rPr lang="en-US" sz="2800" dirty="0"/>
              <a:t>-/</a:t>
            </a:r>
            <a:r>
              <a:rPr lang="en-US" sz="2800" dirty="0" err="1"/>
              <a:t>rî</a:t>
            </a:r>
            <a:r>
              <a:rPr lang="en-US" sz="2800" dirty="0"/>
              <a:t>-]          	class 5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</a:t>
            </a:r>
            <a:r>
              <a:rPr lang="en-US" sz="2800" dirty="0" err="1"/>
              <a:t>kî</a:t>
            </a:r>
            <a:r>
              <a:rPr lang="en-US" sz="2800" dirty="0"/>
              <a:t>-]           	class 7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[+n-]            	class 9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</a:t>
            </a:r>
            <a:r>
              <a:rPr lang="en-US" sz="2800" cap="none" spc="0" dirty="0" err="1">
                <a:solidFill>
                  <a:schemeClr val="tx1"/>
                </a:solidFill>
              </a:rPr>
              <a:t>ø</a:t>
            </a:r>
            <a:r>
              <a:rPr lang="en-US" sz="2800" cap="none" spc="0" dirty="0">
                <a:solidFill>
                  <a:schemeClr val="tx1"/>
                </a:solidFill>
              </a:rPr>
              <a:t>-</a:t>
            </a:r>
            <a:r>
              <a:rPr lang="en-US" sz="2800" dirty="0"/>
              <a:t>]		class 9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</a:t>
            </a:r>
            <a:r>
              <a:rPr lang="en-US" sz="2800" dirty="0" err="1"/>
              <a:t>rû</a:t>
            </a:r>
            <a:r>
              <a:rPr lang="en-US" sz="2800" dirty="0"/>
              <a:t>-]           	class 11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[+ka-]		class 12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</a:t>
            </a:r>
            <a:r>
              <a:rPr lang="en-US" sz="2800" dirty="0" err="1"/>
              <a:t>û</a:t>
            </a:r>
            <a:r>
              <a:rPr lang="en-US" sz="2800" dirty="0"/>
              <a:t>-]          	class 14</a:t>
            </a:r>
          </a:p>
          <a:p>
            <a:pPr marL="571500" indent="-571500">
              <a:buFont typeface="Arial" panose="020B0604020202020204" pitchFamily="34" charset="0"/>
              <a:buAutoNum type="romanLcParenR"/>
            </a:pPr>
            <a:r>
              <a:rPr lang="en-US" sz="2800" dirty="0"/>
              <a:t>[+</a:t>
            </a:r>
            <a:r>
              <a:rPr lang="en-US" sz="2800" dirty="0" err="1"/>
              <a:t>kû</a:t>
            </a:r>
            <a:r>
              <a:rPr lang="en-US" sz="2800" dirty="0"/>
              <a:t>-]           	class 15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32BDA70-F3BA-B789-58A8-1827D0BA703D}"/>
              </a:ext>
            </a:extLst>
          </p:cNvPr>
          <p:cNvCxnSpPr>
            <a:cxnSpLocks/>
          </p:cNvCxnSpPr>
          <p:nvPr/>
        </p:nvCxnSpPr>
        <p:spPr>
          <a:xfrm>
            <a:off x="2297723" y="1545654"/>
            <a:ext cx="60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6C38EA-5BD5-A240-DCD9-C56FDF88BF68}"/>
              </a:ext>
            </a:extLst>
          </p:cNvPr>
          <p:cNvCxnSpPr>
            <a:cxnSpLocks/>
          </p:cNvCxnSpPr>
          <p:nvPr/>
        </p:nvCxnSpPr>
        <p:spPr>
          <a:xfrm>
            <a:off x="2297723" y="2041137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ABD2837-702A-CA29-AA02-046B858B7408}"/>
              </a:ext>
            </a:extLst>
          </p:cNvPr>
          <p:cNvCxnSpPr/>
          <p:nvPr/>
        </p:nvCxnSpPr>
        <p:spPr>
          <a:xfrm>
            <a:off x="2261418" y="2572523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91EF02-FBB9-F542-87C4-1789B5EB84E5}"/>
              </a:ext>
            </a:extLst>
          </p:cNvPr>
          <p:cNvCxnSpPr/>
          <p:nvPr/>
        </p:nvCxnSpPr>
        <p:spPr>
          <a:xfrm>
            <a:off x="2263457" y="3094382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0343DA-7D7D-C3B6-619B-072E66876F4E}"/>
              </a:ext>
            </a:extLst>
          </p:cNvPr>
          <p:cNvCxnSpPr/>
          <p:nvPr/>
        </p:nvCxnSpPr>
        <p:spPr>
          <a:xfrm>
            <a:off x="2253032" y="3603855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3D2737-4AB8-BF94-BF19-8CE2B50BE4BD}"/>
              </a:ext>
            </a:extLst>
          </p:cNvPr>
          <p:cNvCxnSpPr/>
          <p:nvPr/>
        </p:nvCxnSpPr>
        <p:spPr>
          <a:xfrm>
            <a:off x="2217302" y="4135415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37BFF31-B8AA-A044-8912-DAF9DEB0D7A8}"/>
              </a:ext>
            </a:extLst>
          </p:cNvPr>
          <p:cNvCxnSpPr/>
          <p:nvPr/>
        </p:nvCxnSpPr>
        <p:spPr>
          <a:xfrm>
            <a:off x="2217302" y="4616999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A9AEA6-DA18-BD34-80BB-0C3D7390B181}"/>
              </a:ext>
            </a:extLst>
          </p:cNvPr>
          <p:cNvCxnSpPr/>
          <p:nvPr/>
        </p:nvCxnSpPr>
        <p:spPr>
          <a:xfrm>
            <a:off x="2217302" y="5119919"/>
            <a:ext cx="592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5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35"/>
    </mc:Choice>
    <mc:Fallback xmlns="">
      <p:transition spd="slow" advTm="1293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 fontScale="90000"/>
          </a:bodyPr>
          <a:lstStyle/>
          <a:p>
            <a:r>
              <a:rPr lang="en-US" kern="1200" dirty="0">
                <a:latin typeface="Helvetica" pitchFamily="2" charset="0"/>
              </a:rPr>
              <a:t>Corpus results: p</a:t>
            </a:r>
            <a:r>
              <a:rPr lang="en-US" dirty="0">
                <a:latin typeface="Helvetica" pitchFamily="2" charset="0"/>
              </a:rPr>
              <a:t>roductive morphophonological features 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36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D652B-EB57-7AC9-F7EA-26BECB24709B}"/>
              </a:ext>
            </a:extLst>
          </p:cNvPr>
          <p:cNvSpPr txBox="1"/>
          <p:nvPr/>
        </p:nvSpPr>
        <p:spPr>
          <a:xfrm>
            <a:off x="938683" y="3335215"/>
            <a:ext cx="11348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400" dirty="0"/>
              <a:t>[+</a:t>
            </a:r>
            <a:r>
              <a:rPr lang="en-US" sz="2400" dirty="0" err="1"/>
              <a:t>Mû</a:t>
            </a:r>
            <a:r>
              <a:rPr lang="en-US" sz="2400" dirty="0"/>
              <a:t>-] is not productive!</a:t>
            </a:r>
          </a:p>
        </p:txBody>
      </p:sp>
      <p:pic>
        <p:nvPicPr>
          <p:cNvPr id="3074" name="Picture 2" descr="What is wrong emoticon Confused emoji emoticon holds out his hand with his palm turned upwards and making a gesture of what is or did wrong, I didn’t get it, huh frustrated emoji stock illustrations">
            <a:extLst>
              <a:ext uri="{FF2B5EF4-FFF2-40B4-BE49-F238E27FC236}">
                <a16:creationId xmlns:a16="http://schemas.microsoft.com/office/drawing/2014/main" id="{576FDA1B-CE11-E11B-6FB7-4B0CB553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95" y="1461322"/>
            <a:ext cx="4627748" cy="429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97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Are [+human] and [+</a:t>
            </a:r>
            <a:r>
              <a:rPr lang="en-US" dirty="0" err="1">
                <a:latin typeface="Helvetica" pitchFamily="2" charset="0"/>
              </a:rPr>
              <a:t>mû</a:t>
            </a:r>
            <a:r>
              <a:rPr lang="en-US" dirty="0">
                <a:latin typeface="Helvetica" pitchFamily="2" charset="0"/>
              </a:rPr>
              <a:t>-] really unproductive?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37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6"/>
            <a:ext cx="11608526" cy="526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r>
              <a:rPr lang="en-US" sz="3400" dirty="0"/>
              <a:t>A possible case of interaction with other features</a:t>
            </a:r>
          </a:p>
          <a:p>
            <a:r>
              <a:rPr lang="en-US" sz="3400" dirty="0"/>
              <a:t>A need for recursive application of Tolerance Principle</a:t>
            </a:r>
          </a:p>
          <a:p>
            <a:pPr lvl="1"/>
            <a:r>
              <a:rPr lang="en-US" sz="3400" dirty="0"/>
              <a:t>Sub-divide the lexicon into logical subset, reapply the rule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9011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"/>
    </mc:Choice>
    <mc:Fallback xmlns="">
      <p:transition spd="slow" advTm="187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Are [+human] and [+</a:t>
            </a:r>
            <a:r>
              <a:rPr lang="en-US" dirty="0" err="1">
                <a:latin typeface="Helvetica" pitchFamily="2" charset="0"/>
              </a:rPr>
              <a:t>mû</a:t>
            </a:r>
            <a:r>
              <a:rPr lang="en-US" dirty="0">
                <a:latin typeface="Helvetica" pitchFamily="2" charset="0"/>
              </a:rPr>
              <a:t>-] really unproductive?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38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6"/>
            <a:ext cx="11608526" cy="5262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r>
              <a:rPr lang="en-US" sz="3400" dirty="0"/>
              <a:t>The corpus used?</a:t>
            </a:r>
          </a:p>
          <a:p>
            <a:r>
              <a:rPr lang="en-US" sz="3400" dirty="0"/>
              <a:t>Wrong predictions by Tolerance Principle?</a:t>
            </a:r>
          </a:p>
          <a:p>
            <a:pPr lvl="1"/>
            <a:r>
              <a:rPr lang="en-US" sz="3400" dirty="0"/>
              <a:t>A robust theory can fail (indeed “all grammars leak” Sapir (1921)</a:t>
            </a:r>
          </a:p>
          <a:p>
            <a:pPr lvl="1"/>
            <a:r>
              <a:rPr lang="en-US" sz="3400" dirty="0"/>
              <a:t>But should seemingly robust grammars leak? </a:t>
            </a:r>
          </a:p>
          <a:p>
            <a:r>
              <a:rPr lang="en-US" sz="3400" dirty="0"/>
              <a:t>How features were defined (non-binary/independent) </a:t>
            </a:r>
          </a:p>
          <a:p>
            <a:pPr lvl="1"/>
            <a:r>
              <a:rPr lang="en-US" sz="3400" dirty="0"/>
              <a:t>With binary features, we can subset the lexicon for a recursive application of Tolerance Principle</a:t>
            </a:r>
          </a:p>
          <a:p>
            <a:r>
              <a:rPr lang="en-US" sz="3400" dirty="0">
                <a:solidFill>
                  <a:schemeClr val="bg2"/>
                </a:solidFill>
              </a:rPr>
              <a:t>Possible rules based on subsets:</a:t>
            </a:r>
          </a:p>
          <a:p>
            <a:pPr lvl="1"/>
            <a:r>
              <a:rPr lang="en-US" sz="3400" dirty="0">
                <a:solidFill>
                  <a:schemeClr val="bg2"/>
                </a:solidFill>
              </a:rPr>
              <a:t>[+human, -pejorative]        class 1(semantic)</a:t>
            </a:r>
          </a:p>
          <a:p>
            <a:pPr lvl="1"/>
            <a:r>
              <a:rPr lang="en-US" sz="3400" dirty="0">
                <a:solidFill>
                  <a:schemeClr val="bg2"/>
                </a:solidFill>
              </a:rPr>
              <a:t>[+human, +pejorative]       class 7</a:t>
            </a:r>
          </a:p>
          <a:p>
            <a:pPr lvl="1"/>
            <a:r>
              <a:rPr lang="en-US" sz="3400" dirty="0">
                <a:solidFill>
                  <a:schemeClr val="bg2"/>
                </a:solidFill>
              </a:rPr>
              <a:t>[+</a:t>
            </a:r>
            <a:r>
              <a:rPr lang="en-US" sz="3400" dirty="0" err="1">
                <a:solidFill>
                  <a:schemeClr val="bg2"/>
                </a:solidFill>
              </a:rPr>
              <a:t>mû</a:t>
            </a:r>
            <a:r>
              <a:rPr lang="en-US" sz="3400" dirty="0">
                <a:solidFill>
                  <a:schemeClr val="bg2"/>
                </a:solidFill>
              </a:rPr>
              <a:t>, +human]        class 1 (morphophonology + </a:t>
            </a:r>
            <a:r>
              <a:rPr lang="en-US" sz="3400" dirty="0" err="1">
                <a:solidFill>
                  <a:schemeClr val="bg2"/>
                </a:solidFill>
              </a:rPr>
              <a:t>sematics</a:t>
            </a:r>
            <a:r>
              <a:rPr lang="en-US" sz="3400" dirty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en-US" sz="3400" dirty="0">
                <a:solidFill>
                  <a:schemeClr val="bg2"/>
                </a:solidFill>
              </a:rPr>
              <a:t>[+</a:t>
            </a:r>
            <a:r>
              <a:rPr lang="en-US" sz="3400" dirty="0" err="1">
                <a:solidFill>
                  <a:schemeClr val="bg2"/>
                </a:solidFill>
              </a:rPr>
              <a:t>mû</a:t>
            </a:r>
            <a:r>
              <a:rPr lang="en-US" sz="3400" dirty="0">
                <a:solidFill>
                  <a:schemeClr val="bg2"/>
                </a:solidFill>
              </a:rPr>
              <a:t>-, -human]       class 3             ”</a:t>
            </a:r>
          </a:p>
          <a:p>
            <a:pPr lvl="1"/>
            <a:endParaRPr lang="en-US" sz="3400" dirty="0">
              <a:solidFill>
                <a:schemeClr val="bg2"/>
              </a:solidFill>
            </a:endParaRPr>
          </a:p>
          <a:p>
            <a:r>
              <a:rPr lang="en-US" sz="3400" dirty="0">
                <a:solidFill>
                  <a:schemeClr val="bg2"/>
                </a:solidFill>
              </a:rPr>
              <a:t>Recursive application yields!</a:t>
            </a:r>
          </a:p>
          <a:p>
            <a:endParaRPr lang="en-US" sz="3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F28CF7-4684-4D28-9A42-AB03EE92E3CB}"/>
              </a:ext>
            </a:extLst>
          </p:cNvPr>
          <p:cNvCxnSpPr>
            <a:cxnSpLocks/>
          </p:cNvCxnSpPr>
          <p:nvPr/>
        </p:nvCxnSpPr>
        <p:spPr>
          <a:xfrm>
            <a:off x="3972645" y="4341355"/>
            <a:ext cx="578917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3ED078-C603-FDC7-7AB1-E8D88E9F6643}"/>
              </a:ext>
            </a:extLst>
          </p:cNvPr>
          <p:cNvCxnSpPr>
            <a:cxnSpLocks/>
          </p:cNvCxnSpPr>
          <p:nvPr/>
        </p:nvCxnSpPr>
        <p:spPr>
          <a:xfrm>
            <a:off x="3167778" y="4682347"/>
            <a:ext cx="578917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6AA22F-B8DE-9252-5412-1AD4023EBDD6}"/>
              </a:ext>
            </a:extLst>
          </p:cNvPr>
          <p:cNvCxnSpPr>
            <a:cxnSpLocks/>
          </p:cNvCxnSpPr>
          <p:nvPr/>
        </p:nvCxnSpPr>
        <p:spPr>
          <a:xfrm>
            <a:off x="3091578" y="4964873"/>
            <a:ext cx="578917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2F001-0C94-D266-2627-974375507ADE}"/>
              </a:ext>
            </a:extLst>
          </p:cNvPr>
          <p:cNvCxnSpPr>
            <a:cxnSpLocks/>
          </p:cNvCxnSpPr>
          <p:nvPr/>
        </p:nvCxnSpPr>
        <p:spPr>
          <a:xfrm>
            <a:off x="3972645" y="4024682"/>
            <a:ext cx="578917" cy="0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5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"/>
    </mc:Choice>
    <mc:Fallback xmlns="">
      <p:transition spd="slow" advTm="187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>
                <a:latin typeface="Helvetica" pitchFamily="2" charset="0"/>
              </a:rPr>
              <a:t>A model of recursive application of</a:t>
            </a:r>
            <a:r>
              <a:rPr lang="en-US" kern="1200" dirty="0">
                <a:latin typeface="Helvetica" pitchFamily="2" charset="0"/>
              </a:rPr>
              <a:t> Tolerance Principle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EF55D-1246-0228-6BC8-3D0C1F89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39</a:t>
            </a:fld>
            <a:endParaRPr lang="en-US" sz="2800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DA454EE-10F3-BF9B-007D-34402E3E5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53" y="1351835"/>
            <a:ext cx="4052324" cy="4726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C60126-43EC-9CAF-C99F-5181375F90ED}"/>
              </a:ext>
            </a:extLst>
          </p:cNvPr>
          <p:cNvSpPr txBox="1"/>
          <p:nvPr/>
        </p:nvSpPr>
        <p:spPr>
          <a:xfrm>
            <a:off x="7829550" y="5686425"/>
            <a:ext cx="185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Yang, 2016:104</a:t>
            </a:r>
          </a:p>
        </p:txBody>
      </p:sp>
    </p:spTree>
    <p:extLst>
      <p:ext uri="{BB962C8B-B14F-4D97-AF65-F5344CB8AC3E}">
        <p14:creationId xmlns:p14="http://schemas.microsoft.com/office/powerpoint/2010/main" val="68410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60" y="1074511"/>
            <a:ext cx="11960840" cy="161542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Nouns grouped based on agreement </a:t>
            </a:r>
            <a:r>
              <a:rPr lang="en-GB" sz="2200" dirty="0"/>
              <a:t>(Hockett 1958, Corbett 1991, </a:t>
            </a:r>
            <a:r>
              <a:rPr lang="en-GB" sz="2200" dirty="0" err="1"/>
              <a:t>Katamba</a:t>
            </a:r>
            <a:r>
              <a:rPr lang="en-GB" sz="2200" dirty="0"/>
              <a:t> 2006)</a:t>
            </a:r>
            <a:r>
              <a:rPr lang="en-GB" sz="2800" dirty="0"/>
              <a:t>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Used interchangeably with gender </a:t>
            </a:r>
            <a:r>
              <a:rPr lang="en-GB" sz="2200" dirty="0"/>
              <a:t>(Corbett, 1991:1; </a:t>
            </a:r>
            <a:r>
              <a:rPr lang="en-GB" sz="2200" dirty="0" err="1"/>
              <a:t>Aikhenvald</a:t>
            </a:r>
            <a:r>
              <a:rPr lang="en-GB" sz="2200" dirty="0"/>
              <a:t>, 2006)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Noun class systems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B139E0-A499-261C-4EAB-A0B034C289DC}"/>
              </a:ext>
            </a:extLst>
          </p:cNvPr>
          <p:cNvSpPr txBox="1">
            <a:spLocks/>
          </p:cNvSpPr>
          <p:nvPr/>
        </p:nvSpPr>
        <p:spPr>
          <a:xfrm>
            <a:off x="1273628" y="2786740"/>
            <a:ext cx="4060372" cy="373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4000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4000" dirty="0"/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900" dirty="0"/>
              <a:t>   </a:t>
            </a:r>
            <a:endParaRPr lang="en-GB" dirty="0"/>
          </a:p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2EF3E0B-E7F8-992B-BEDC-F85E99045E4D}"/>
              </a:ext>
            </a:extLst>
          </p:cNvPr>
          <p:cNvSpPr txBox="1">
            <a:spLocks/>
          </p:cNvSpPr>
          <p:nvPr/>
        </p:nvSpPr>
        <p:spPr>
          <a:xfrm>
            <a:off x="3581401" y="4168067"/>
            <a:ext cx="5769429" cy="2884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2200" dirty="0"/>
              <a:t>		       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7EED7F71-7EFB-E2CA-94B4-CD37820DD0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925234"/>
              </p:ext>
            </p:extLst>
          </p:nvPr>
        </p:nvGraphicFramePr>
        <p:xfrm>
          <a:off x="496613" y="2708915"/>
          <a:ext cx="5597373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Kîîtharaka</a:t>
                      </a:r>
                      <a:endParaRPr lang="en-GB" sz="24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(1)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(2)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7.machete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(3)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i</a:t>
                      </a: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bi</a:t>
                      </a:r>
                      <a:r>
                        <a:rPr lang="en-GB" sz="2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8.machete </a:t>
                      </a:r>
                      <a:endParaRPr lang="en-US" sz="2400" dirty="0">
                        <a:solidFill>
                          <a:schemeClr val="bg1">
                            <a:lumMod val="8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Helvetica" pitchFamily="2" charset="0"/>
                        </a:rPr>
                        <a:t>8.rel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AC7D68A-9A80-411E-059B-9ADE3A328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46436"/>
              </p:ext>
            </p:extLst>
          </p:nvPr>
        </p:nvGraphicFramePr>
        <p:xfrm>
          <a:off x="6099761" y="2708916"/>
          <a:ext cx="5024729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42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1887166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(4)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(5)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camionnette</a:t>
                      </a:r>
                      <a:endParaRPr lang="en-GB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42CD770-C9AD-2626-C659-F82C0DA5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2800" smtClean="0"/>
              <a:t>4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9123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Are [+human] and [+</a:t>
            </a:r>
            <a:r>
              <a:rPr lang="en-US" dirty="0" err="1">
                <a:latin typeface="Helvetica" pitchFamily="2" charset="0"/>
              </a:rPr>
              <a:t>mû</a:t>
            </a:r>
            <a:r>
              <a:rPr lang="en-US" dirty="0">
                <a:latin typeface="Helvetica" pitchFamily="2" charset="0"/>
              </a:rPr>
              <a:t>-] really unproductive?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40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6"/>
            <a:ext cx="11608526" cy="526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r>
              <a:rPr lang="en-US" sz="3400" dirty="0"/>
              <a:t>Possible rules based on subsets:</a:t>
            </a:r>
          </a:p>
          <a:p>
            <a:pPr lvl="1"/>
            <a:r>
              <a:rPr lang="en-US" sz="3400" dirty="0"/>
              <a:t>[+human, -pejorative]        class 1(semantic)</a:t>
            </a:r>
          </a:p>
          <a:p>
            <a:pPr lvl="1"/>
            <a:r>
              <a:rPr lang="en-US" sz="3400" dirty="0"/>
              <a:t>[+human, +pejorative]       class 7      ”</a:t>
            </a:r>
          </a:p>
          <a:p>
            <a:pPr lvl="1"/>
            <a:r>
              <a:rPr lang="en-US" sz="3400" dirty="0"/>
              <a:t>[+</a:t>
            </a:r>
            <a:r>
              <a:rPr lang="en-US" sz="3400" dirty="0" err="1"/>
              <a:t>mû</a:t>
            </a:r>
            <a:r>
              <a:rPr lang="en-US" sz="3400" dirty="0"/>
              <a:t>, +human]        class 1 (morphophonology + </a:t>
            </a:r>
            <a:r>
              <a:rPr lang="en-US" sz="3400" dirty="0" err="1"/>
              <a:t>sematics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[+</a:t>
            </a:r>
            <a:r>
              <a:rPr lang="en-US" sz="3400" dirty="0" err="1"/>
              <a:t>mû</a:t>
            </a:r>
            <a:r>
              <a:rPr lang="en-US" sz="3400" dirty="0"/>
              <a:t>-, -human]       class 3                ”</a:t>
            </a:r>
          </a:p>
          <a:p>
            <a:pPr lvl="1"/>
            <a:endParaRPr lang="en-US" sz="3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F28CF7-4684-4D28-9A42-AB03EE92E3CB}"/>
              </a:ext>
            </a:extLst>
          </p:cNvPr>
          <p:cNvCxnSpPr>
            <a:cxnSpLocks/>
          </p:cNvCxnSpPr>
          <p:nvPr/>
        </p:nvCxnSpPr>
        <p:spPr>
          <a:xfrm>
            <a:off x="5313765" y="2664955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3ED078-C603-FDC7-7AB1-E8D88E9F6643}"/>
              </a:ext>
            </a:extLst>
          </p:cNvPr>
          <p:cNvCxnSpPr>
            <a:cxnSpLocks/>
          </p:cNvCxnSpPr>
          <p:nvPr/>
        </p:nvCxnSpPr>
        <p:spPr>
          <a:xfrm>
            <a:off x="4204098" y="3204067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6AA22F-B8DE-9252-5412-1AD4023EBDD6}"/>
              </a:ext>
            </a:extLst>
          </p:cNvPr>
          <p:cNvCxnSpPr>
            <a:cxnSpLocks/>
          </p:cNvCxnSpPr>
          <p:nvPr/>
        </p:nvCxnSpPr>
        <p:spPr>
          <a:xfrm>
            <a:off x="4051698" y="4187633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2F001-0C94-D266-2627-974375507ADE}"/>
              </a:ext>
            </a:extLst>
          </p:cNvPr>
          <p:cNvCxnSpPr>
            <a:cxnSpLocks/>
          </p:cNvCxnSpPr>
          <p:nvPr/>
        </p:nvCxnSpPr>
        <p:spPr>
          <a:xfrm>
            <a:off x="5313765" y="2150162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03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"/>
    </mc:Choice>
    <mc:Fallback xmlns="">
      <p:transition spd="slow" advTm="187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Are [+human] and [+</a:t>
            </a:r>
            <a:r>
              <a:rPr lang="en-US" dirty="0" err="1">
                <a:latin typeface="Helvetica" pitchFamily="2" charset="0"/>
              </a:rPr>
              <a:t>mû</a:t>
            </a:r>
            <a:r>
              <a:rPr lang="en-US" dirty="0">
                <a:latin typeface="Helvetica" pitchFamily="2" charset="0"/>
              </a:rPr>
              <a:t>-] really unproductive?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41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6"/>
            <a:ext cx="11608526" cy="5262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r>
              <a:rPr lang="en-US" sz="3400" dirty="0">
                <a:solidFill>
                  <a:schemeClr val="bg2"/>
                </a:solidFill>
              </a:rPr>
              <a:t>The corpus used?</a:t>
            </a:r>
          </a:p>
          <a:p>
            <a:r>
              <a:rPr lang="en-US" sz="3400" dirty="0">
                <a:solidFill>
                  <a:schemeClr val="bg2"/>
                </a:solidFill>
              </a:rPr>
              <a:t>Wrong predictions by Tolerance Principle?</a:t>
            </a:r>
          </a:p>
          <a:p>
            <a:pPr lvl="1"/>
            <a:r>
              <a:rPr lang="en-US" sz="3400" dirty="0">
                <a:solidFill>
                  <a:schemeClr val="bg2"/>
                </a:solidFill>
              </a:rPr>
              <a:t>A robust theory can fail (indeed “all grammars leak” Sapir (1921)</a:t>
            </a:r>
          </a:p>
          <a:p>
            <a:pPr lvl="1"/>
            <a:r>
              <a:rPr lang="en-US" sz="3400" dirty="0">
                <a:solidFill>
                  <a:schemeClr val="bg2"/>
                </a:solidFill>
              </a:rPr>
              <a:t>But should seemingly robust grammars leak? </a:t>
            </a:r>
          </a:p>
          <a:p>
            <a:r>
              <a:rPr lang="en-US" sz="3400" dirty="0">
                <a:solidFill>
                  <a:schemeClr val="bg2"/>
                </a:solidFill>
              </a:rPr>
              <a:t>How features were defined (non-binary/independent) </a:t>
            </a:r>
          </a:p>
          <a:p>
            <a:pPr lvl="1"/>
            <a:r>
              <a:rPr lang="en-US" sz="3400" dirty="0">
                <a:solidFill>
                  <a:schemeClr val="bg2"/>
                </a:solidFill>
              </a:rPr>
              <a:t>With binary features, we can subset the lexicon for a recursive application of Tolerance Principle</a:t>
            </a:r>
          </a:p>
          <a:p>
            <a:r>
              <a:rPr lang="en-US" sz="3400" dirty="0"/>
              <a:t>Possible rules based on subsets:</a:t>
            </a:r>
          </a:p>
          <a:p>
            <a:pPr lvl="1"/>
            <a:r>
              <a:rPr lang="en-US" sz="3400" dirty="0"/>
              <a:t>[+human, -pejorative]        class 1(semantic)</a:t>
            </a:r>
          </a:p>
          <a:p>
            <a:pPr lvl="1"/>
            <a:r>
              <a:rPr lang="en-US" sz="3400" dirty="0"/>
              <a:t>[+human, +pejorative]       class 7      ”</a:t>
            </a:r>
          </a:p>
          <a:p>
            <a:pPr lvl="1"/>
            <a:r>
              <a:rPr lang="en-US" sz="3400" dirty="0"/>
              <a:t>[+</a:t>
            </a:r>
            <a:r>
              <a:rPr lang="en-US" sz="3400" dirty="0" err="1"/>
              <a:t>mû</a:t>
            </a:r>
            <a:r>
              <a:rPr lang="en-US" sz="3400" dirty="0"/>
              <a:t>, +human]        class 1 (morphophonology + </a:t>
            </a:r>
            <a:r>
              <a:rPr lang="en-US" sz="3400" dirty="0" err="1"/>
              <a:t>sematics</a:t>
            </a:r>
            <a:r>
              <a:rPr lang="en-US" sz="3400" dirty="0"/>
              <a:t>)</a:t>
            </a:r>
          </a:p>
          <a:p>
            <a:pPr lvl="1"/>
            <a:r>
              <a:rPr lang="en-US" sz="3400" dirty="0"/>
              <a:t>[+</a:t>
            </a:r>
            <a:r>
              <a:rPr lang="en-US" sz="3400" dirty="0" err="1"/>
              <a:t>mû</a:t>
            </a:r>
            <a:r>
              <a:rPr lang="en-US" sz="3400" dirty="0"/>
              <a:t>-, -human]       class 3                ”</a:t>
            </a:r>
          </a:p>
          <a:p>
            <a:pPr lvl="1"/>
            <a:endParaRPr lang="en-US" sz="3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F28CF7-4684-4D28-9A42-AB03EE92E3CB}"/>
              </a:ext>
            </a:extLst>
          </p:cNvPr>
          <p:cNvCxnSpPr>
            <a:cxnSpLocks/>
          </p:cNvCxnSpPr>
          <p:nvPr/>
        </p:nvCxnSpPr>
        <p:spPr>
          <a:xfrm>
            <a:off x="3972645" y="4341355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3ED078-C603-FDC7-7AB1-E8D88E9F6643}"/>
              </a:ext>
            </a:extLst>
          </p:cNvPr>
          <p:cNvCxnSpPr>
            <a:cxnSpLocks/>
          </p:cNvCxnSpPr>
          <p:nvPr/>
        </p:nvCxnSpPr>
        <p:spPr>
          <a:xfrm>
            <a:off x="3167778" y="4682347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6AA22F-B8DE-9252-5412-1AD4023EBDD6}"/>
              </a:ext>
            </a:extLst>
          </p:cNvPr>
          <p:cNvCxnSpPr>
            <a:cxnSpLocks/>
          </p:cNvCxnSpPr>
          <p:nvPr/>
        </p:nvCxnSpPr>
        <p:spPr>
          <a:xfrm>
            <a:off x="3091578" y="4964873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2F001-0C94-D266-2627-974375507ADE}"/>
              </a:ext>
            </a:extLst>
          </p:cNvPr>
          <p:cNvCxnSpPr>
            <a:cxnSpLocks/>
          </p:cNvCxnSpPr>
          <p:nvPr/>
        </p:nvCxnSpPr>
        <p:spPr>
          <a:xfrm>
            <a:off x="3972645" y="4024682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8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"/>
    </mc:Choice>
    <mc:Fallback xmlns="">
      <p:transition spd="slow" advTm="187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2A1D28-69C4-0365-25EA-277D3003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42</a:t>
            </a:fld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1E072C-331C-3162-96BF-B3E8EC0E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ABE759-837B-92B2-5243-DF32BE7077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Results: a productive semantic rule (recursive appl.)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8BE3BD-A865-F1FC-C1A6-7FAA7C3383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23255"/>
              </p:ext>
            </p:extLst>
          </p:nvPr>
        </p:nvGraphicFramePr>
        <p:xfrm>
          <a:off x="328245" y="1952978"/>
          <a:ext cx="10691871" cy="1376579"/>
        </p:xfrm>
        <a:graphic>
          <a:graphicData uri="http://schemas.openxmlformats.org/drawingml/2006/table">
            <a:tbl>
              <a:tblPr firstRow="1" bandRow="1"/>
              <a:tblGrid>
                <a:gridCol w="2365239">
                  <a:extLst>
                    <a:ext uri="{9D8B030D-6E8A-4147-A177-3AD203B41FA5}">
                      <a16:colId xmlns:a16="http://schemas.microsoft.com/office/drawing/2014/main" val="3858679904"/>
                    </a:ext>
                  </a:extLst>
                </a:gridCol>
                <a:gridCol w="1658549">
                  <a:extLst>
                    <a:ext uri="{9D8B030D-6E8A-4147-A177-3AD203B41FA5}">
                      <a16:colId xmlns:a16="http://schemas.microsoft.com/office/drawing/2014/main" val="4093313018"/>
                    </a:ext>
                  </a:extLst>
                </a:gridCol>
                <a:gridCol w="1266307">
                  <a:extLst>
                    <a:ext uri="{9D8B030D-6E8A-4147-A177-3AD203B41FA5}">
                      <a16:colId xmlns:a16="http://schemas.microsoft.com/office/drawing/2014/main" val="3711049695"/>
                    </a:ext>
                  </a:extLst>
                </a:gridCol>
                <a:gridCol w="906893">
                  <a:extLst>
                    <a:ext uri="{9D8B030D-6E8A-4147-A177-3AD203B41FA5}">
                      <a16:colId xmlns:a16="http://schemas.microsoft.com/office/drawing/2014/main" val="3490826901"/>
                    </a:ext>
                  </a:extLst>
                </a:gridCol>
                <a:gridCol w="2085757">
                  <a:extLst>
                    <a:ext uri="{9D8B030D-6E8A-4147-A177-3AD203B41FA5}">
                      <a16:colId xmlns:a16="http://schemas.microsoft.com/office/drawing/2014/main" val="2454074749"/>
                    </a:ext>
                  </a:extLst>
                </a:gridCol>
                <a:gridCol w="2409126">
                  <a:extLst>
                    <a:ext uri="{9D8B030D-6E8A-4147-A177-3AD203B41FA5}">
                      <a16:colId xmlns:a16="http://schemas.microsoft.com/office/drawing/2014/main" val="1282782476"/>
                    </a:ext>
                  </a:extLst>
                </a:gridCol>
              </a:tblGrid>
              <a:tr h="605927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Semantic features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 1 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𝛉</a:t>
                      </a:r>
                      <a:r>
                        <a:rPr lang="en-GB" sz="18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Productive?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971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444444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26500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[+human, -Pejorative]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444444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514157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D39238-F36C-596A-42EC-7B4111D50DFB}"/>
              </a:ext>
            </a:extLst>
          </p:cNvPr>
          <p:cNvCxnSpPr>
            <a:cxnSpLocks/>
          </p:cNvCxnSpPr>
          <p:nvPr/>
        </p:nvCxnSpPr>
        <p:spPr>
          <a:xfrm>
            <a:off x="328245" y="3329557"/>
            <a:ext cx="106918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DC53826-4711-24BF-80AB-1D1E6EBBBDD4}"/>
              </a:ext>
            </a:extLst>
          </p:cNvPr>
          <p:cNvSpPr txBox="1"/>
          <p:nvPr/>
        </p:nvSpPr>
        <p:spPr>
          <a:xfrm>
            <a:off x="328245" y="1227598"/>
            <a:ext cx="4876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Rule: [+human, -pejorative]               Class 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EC973F-D610-B81C-A5DE-14F0E329B3D7}"/>
              </a:ext>
            </a:extLst>
          </p:cNvPr>
          <p:cNvCxnSpPr>
            <a:cxnSpLocks/>
          </p:cNvCxnSpPr>
          <p:nvPr/>
        </p:nvCxnSpPr>
        <p:spPr>
          <a:xfrm>
            <a:off x="3048000" y="1416700"/>
            <a:ext cx="6029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1205CE-201E-077C-3569-C18517AE56EC}"/>
              </a:ext>
            </a:extLst>
          </p:cNvPr>
          <p:cNvSpPr txBox="1"/>
          <p:nvPr/>
        </p:nvSpPr>
        <p:spPr>
          <a:xfrm>
            <a:off x="0" y="3786809"/>
            <a:ext cx="312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Recursive application yields!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2599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6B483-6BDC-1F27-F856-0DABCD49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43</a:t>
            </a:fld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D3F004-F5F5-1704-0850-CF5DE762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CE78AE-41CC-0DDF-8119-AB802DF832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670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Results: a productive morphophonological rule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F644FA-BF31-243E-ADB1-1A2FC89B4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683159"/>
              </p:ext>
            </p:extLst>
          </p:nvPr>
        </p:nvGraphicFramePr>
        <p:xfrm>
          <a:off x="374573" y="1866326"/>
          <a:ext cx="10774498" cy="1141694"/>
        </p:xfrm>
        <a:graphic>
          <a:graphicData uri="http://schemas.openxmlformats.org/drawingml/2006/table">
            <a:tbl>
              <a:tblPr firstRow="1" bandRow="1"/>
              <a:tblGrid>
                <a:gridCol w="2447866">
                  <a:extLst>
                    <a:ext uri="{9D8B030D-6E8A-4147-A177-3AD203B41FA5}">
                      <a16:colId xmlns:a16="http://schemas.microsoft.com/office/drawing/2014/main" val="3858679904"/>
                    </a:ext>
                  </a:extLst>
                </a:gridCol>
                <a:gridCol w="1658549">
                  <a:extLst>
                    <a:ext uri="{9D8B030D-6E8A-4147-A177-3AD203B41FA5}">
                      <a16:colId xmlns:a16="http://schemas.microsoft.com/office/drawing/2014/main" val="4093313018"/>
                    </a:ext>
                  </a:extLst>
                </a:gridCol>
                <a:gridCol w="1266307">
                  <a:extLst>
                    <a:ext uri="{9D8B030D-6E8A-4147-A177-3AD203B41FA5}">
                      <a16:colId xmlns:a16="http://schemas.microsoft.com/office/drawing/2014/main" val="3711049695"/>
                    </a:ext>
                  </a:extLst>
                </a:gridCol>
                <a:gridCol w="906893">
                  <a:extLst>
                    <a:ext uri="{9D8B030D-6E8A-4147-A177-3AD203B41FA5}">
                      <a16:colId xmlns:a16="http://schemas.microsoft.com/office/drawing/2014/main" val="3490826901"/>
                    </a:ext>
                  </a:extLst>
                </a:gridCol>
                <a:gridCol w="2085757">
                  <a:extLst>
                    <a:ext uri="{9D8B030D-6E8A-4147-A177-3AD203B41FA5}">
                      <a16:colId xmlns:a16="http://schemas.microsoft.com/office/drawing/2014/main" val="2454074749"/>
                    </a:ext>
                  </a:extLst>
                </a:gridCol>
                <a:gridCol w="2409126">
                  <a:extLst>
                    <a:ext uri="{9D8B030D-6E8A-4147-A177-3AD203B41FA5}">
                      <a16:colId xmlns:a16="http://schemas.microsoft.com/office/drawing/2014/main" val="1282782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Hybrid features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 1 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𝛉</a:t>
                      </a:r>
                      <a:r>
                        <a:rPr lang="en-GB" sz="18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Productive?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971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mû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397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26500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[+</a:t>
                      </a:r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mû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-, +human]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8118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3C1D7-049D-8A5D-DE80-5E891D9E4BF0}"/>
              </a:ext>
            </a:extLst>
          </p:cNvPr>
          <p:cNvCxnSpPr>
            <a:cxnSpLocks/>
          </p:cNvCxnSpPr>
          <p:nvPr/>
        </p:nvCxnSpPr>
        <p:spPr>
          <a:xfrm>
            <a:off x="374573" y="3282340"/>
            <a:ext cx="106918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FB13CF-B6FF-70D5-F02A-30CCC6389143}"/>
              </a:ext>
            </a:extLst>
          </p:cNvPr>
          <p:cNvSpPr txBox="1"/>
          <p:nvPr/>
        </p:nvSpPr>
        <p:spPr>
          <a:xfrm>
            <a:off x="457201" y="1254369"/>
            <a:ext cx="447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Rule: +</a:t>
            </a:r>
            <a:r>
              <a:rPr lang="en-US" dirty="0" err="1"/>
              <a:t>mû</a:t>
            </a:r>
            <a:r>
              <a:rPr lang="en-US" dirty="0"/>
              <a:t>- [+human]               Class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A4FE99-19C8-B68B-A5E7-11C2496B3FB3}"/>
              </a:ext>
            </a:extLst>
          </p:cNvPr>
          <p:cNvCxnSpPr>
            <a:cxnSpLocks/>
          </p:cNvCxnSpPr>
          <p:nvPr/>
        </p:nvCxnSpPr>
        <p:spPr>
          <a:xfrm>
            <a:off x="2649415" y="1443260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43C23A-9C82-9987-F154-EB4318B55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484422"/>
              </p:ext>
            </p:extLst>
          </p:nvPr>
        </p:nvGraphicFramePr>
        <p:xfrm>
          <a:off x="333259" y="4252397"/>
          <a:ext cx="10774498" cy="1141694"/>
        </p:xfrm>
        <a:graphic>
          <a:graphicData uri="http://schemas.openxmlformats.org/drawingml/2006/table">
            <a:tbl>
              <a:tblPr firstRow="1" bandRow="1"/>
              <a:tblGrid>
                <a:gridCol w="2447866">
                  <a:extLst>
                    <a:ext uri="{9D8B030D-6E8A-4147-A177-3AD203B41FA5}">
                      <a16:colId xmlns:a16="http://schemas.microsoft.com/office/drawing/2014/main" val="3858679904"/>
                    </a:ext>
                  </a:extLst>
                </a:gridCol>
                <a:gridCol w="1658549">
                  <a:extLst>
                    <a:ext uri="{9D8B030D-6E8A-4147-A177-3AD203B41FA5}">
                      <a16:colId xmlns:a16="http://schemas.microsoft.com/office/drawing/2014/main" val="4093313018"/>
                    </a:ext>
                  </a:extLst>
                </a:gridCol>
                <a:gridCol w="1266307">
                  <a:extLst>
                    <a:ext uri="{9D8B030D-6E8A-4147-A177-3AD203B41FA5}">
                      <a16:colId xmlns:a16="http://schemas.microsoft.com/office/drawing/2014/main" val="3711049695"/>
                    </a:ext>
                  </a:extLst>
                </a:gridCol>
                <a:gridCol w="906893">
                  <a:extLst>
                    <a:ext uri="{9D8B030D-6E8A-4147-A177-3AD203B41FA5}">
                      <a16:colId xmlns:a16="http://schemas.microsoft.com/office/drawing/2014/main" val="3490826901"/>
                    </a:ext>
                  </a:extLst>
                </a:gridCol>
                <a:gridCol w="2085757">
                  <a:extLst>
                    <a:ext uri="{9D8B030D-6E8A-4147-A177-3AD203B41FA5}">
                      <a16:colId xmlns:a16="http://schemas.microsoft.com/office/drawing/2014/main" val="2454074749"/>
                    </a:ext>
                  </a:extLst>
                </a:gridCol>
                <a:gridCol w="2409126">
                  <a:extLst>
                    <a:ext uri="{9D8B030D-6E8A-4147-A177-3AD203B41FA5}">
                      <a16:colId xmlns:a16="http://schemas.microsoft.com/office/drawing/2014/main" val="1282782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Hybrid features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 3 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𝛉</a:t>
                      </a:r>
                      <a:r>
                        <a:rPr lang="en-GB" sz="18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Productive?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971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mû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66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1526500"/>
                  </a:ext>
                </a:extLst>
              </a:tr>
              <a:tr h="38532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[+</a:t>
                      </a:r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mû</a:t>
                      </a: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-, -human]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235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9525" marR="9525" marT="95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8481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62D7FD-F8CE-7923-8777-CDF27A8145B2}"/>
              </a:ext>
            </a:extLst>
          </p:cNvPr>
          <p:cNvSpPr txBox="1"/>
          <p:nvPr/>
        </p:nvSpPr>
        <p:spPr>
          <a:xfrm>
            <a:off x="457200" y="3727939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Rule: +[+</a:t>
            </a:r>
            <a:r>
              <a:rPr lang="en-US" dirty="0" err="1"/>
              <a:t>mû</a:t>
            </a:r>
            <a:r>
              <a:rPr lang="en-US" dirty="0"/>
              <a:t>-, -human]               Class 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501E5A-83D8-0EFF-4DFA-F1A450201870}"/>
              </a:ext>
            </a:extLst>
          </p:cNvPr>
          <p:cNvCxnSpPr>
            <a:cxnSpLocks/>
          </p:cNvCxnSpPr>
          <p:nvPr/>
        </p:nvCxnSpPr>
        <p:spPr>
          <a:xfrm>
            <a:off x="2743200" y="3905107"/>
            <a:ext cx="5789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495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4D142-4E60-95BD-E624-D1E1C6B6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44</a:t>
            </a:fld>
            <a:endParaRPr lang="en-US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BF9CBC-D055-FFDE-3CC5-4FECCEE3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"/>
            <a:ext cx="12192000" cy="86701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A possible schema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8787EB4-C67B-A47B-3599-6062E6A62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9995"/>
              </p:ext>
            </p:extLst>
          </p:nvPr>
        </p:nvGraphicFramePr>
        <p:xfrm>
          <a:off x="167640" y="869950"/>
          <a:ext cx="11655091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4053188033"/>
                    </a:ext>
                  </a:extLst>
                </a:gridCol>
                <a:gridCol w="218658">
                  <a:extLst>
                    <a:ext uri="{9D8B030D-6E8A-4147-A177-3AD203B41FA5}">
                      <a16:colId xmlns:a16="http://schemas.microsoft.com/office/drawing/2014/main" val="1585029149"/>
                    </a:ext>
                  </a:extLst>
                </a:gridCol>
                <a:gridCol w="1719584">
                  <a:extLst>
                    <a:ext uri="{9D8B030D-6E8A-4147-A177-3AD203B41FA5}">
                      <a16:colId xmlns:a16="http://schemas.microsoft.com/office/drawing/2014/main" val="2256166331"/>
                    </a:ext>
                  </a:extLst>
                </a:gridCol>
                <a:gridCol w="1955413">
                  <a:extLst>
                    <a:ext uri="{9D8B030D-6E8A-4147-A177-3AD203B41FA5}">
                      <a16:colId xmlns:a16="http://schemas.microsoft.com/office/drawing/2014/main" val="764776912"/>
                    </a:ext>
                  </a:extLst>
                </a:gridCol>
                <a:gridCol w="2091751">
                  <a:extLst>
                    <a:ext uri="{9D8B030D-6E8A-4147-A177-3AD203B41FA5}">
                      <a16:colId xmlns:a16="http://schemas.microsoft.com/office/drawing/2014/main" val="2904648970"/>
                    </a:ext>
                  </a:extLst>
                </a:gridCol>
                <a:gridCol w="3002685">
                  <a:extLst>
                    <a:ext uri="{9D8B030D-6E8A-4147-A177-3AD203B41FA5}">
                      <a16:colId xmlns:a16="http://schemas.microsoft.com/office/drawing/2014/main" val="125124812"/>
                    </a:ext>
                  </a:extLst>
                </a:gridCol>
              </a:tblGrid>
              <a:tr h="834229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Helvetica" pitchFamily="2" charset="0"/>
                          <a:cs typeface="Times New Roman" panose="02020603050405020304" pitchFamily="18" charset="0"/>
                        </a:rPr>
                        <a:t>Thing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Times New Roman" panose="02020603050405020304" pitchFamily="18" charset="0"/>
                        </a:rPr>
                        <a:t>(most prototypical)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311396"/>
                  </a:ext>
                </a:extLst>
              </a:tr>
              <a:tr h="177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[+Evaluative]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[-Evaluative]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158764"/>
                  </a:ext>
                </a:extLst>
              </a:tr>
              <a:tr h="32536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Augmentative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9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Pejorative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[+Human 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         [-human]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209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Diminutive                                                                                    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(semantics)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                                     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  (morphophonology)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45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62046"/>
                  </a:ext>
                </a:extLst>
              </a:tr>
              <a:tr h="199824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9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787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10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257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4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592195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3D9B0AAC-4B64-5E1C-B9D5-97435F5402E8}"/>
              </a:ext>
            </a:extLst>
          </p:cNvPr>
          <p:cNvGrpSpPr/>
          <p:nvPr/>
        </p:nvGrpSpPr>
        <p:grpSpPr>
          <a:xfrm>
            <a:off x="655320" y="1511104"/>
            <a:ext cx="7131147" cy="1337113"/>
            <a:chOff x="655320" y="1511104"/>
            <a:chExt cx="7131147" cy="133711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1049630-1F5F-434E-E0DD-B3F6D9EE0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320" y="1511104"/>
              <a:ext cx="3519268" cy="56153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B8E277-0E4B-624A-D782-DD3168F5225E}"/>
                </a:ext>
              </a:extLst>
            </p:cNvPr>
            <p:cNvCxnSpPr>
              <a:cxnSpLocks/>
            </p:cNvCxnSpPr>
            <p:nvPr/>
          </p:nvCxnSpPr>
          <p:spPr>
            <a:xfrm>
              <a:off x="4113628" y="1511105"/>
              <a:ext cx="3460652" cy="5615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394D51-596F-7D73-DC4C-54FCCE0EC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1892" y="2394711"/>
              <a:ext cx="2024575" cy="4535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B2C51C-49BA-9DD4-81D3-2A93522EA910}"/>
              </a:ext>
            </a:extLst>
          </p:cNvPr>
          <p:cNvCxnSpPr>
            <a:cxnSpLocks/>
          </p:cNvCxnSpPr>
          <p:nvPr/>
        </p:nvCxnSpPr>
        <p:spPr>
          <a:xfrm>
            <a:off x="7786467" y="2394711"/>
            <a:ext cx="2378613" cy="4535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596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Experiments: Observation of human </a:t>
            </a:r>
            <a:r>
              <a:rPr lang="en-US" sz="4200" dirty="0" err="1"/>
              <a:t>behaviour</a:t>
            </a:r>
            <a:endParaRPr lang="en-US" sz="4200" dirty="0"/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A391E-E982-BED1-A52F-EFC1F213C54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Test to what extent statistical measure of productivity reflects speakers’ own usage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3 experiments (two done)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30 native speakers (males &amp; females; age 18—45)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7EE58D-76AF-0F4B-74AC-BFE7E1234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5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0EA680-D336-4FF7-8B7A-9848BB0A1C3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28714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6C89FE5-F42C-8F19-8950-6E67F027D1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455629"/>
              </p:ext>
            </p:extLst>
          </p:nvPr>
        </p:nvGraphicFramePr>
        <p:xfrm>
          <a:off x="2719753" y="1068048"/>
          <a:ext cx="6049110" cy="472190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024555">
                  <a:extLst>
                    <a:ext uri="{9D8B030D-6E8A-4147-A177-3AD203B41FA5}">
                      <a16:colId xmlns:a16="http://schemas.microsoft.com/office/drawing/2014/main" val="4104097734"/>
                    </a:ext>
                  </a:extLst>
                </a:gridCol>
                <a:gridCol w="3024555">
                  <a:extLst>
                    <a:ext uri="{9D8B030D-6E8A-4147-A177-3AD203B41FA5}">
                      <a16:colId xmlns:a16="http://schemas.microsoft.com/office/drawing/2014/main" val="3018972119"/>
                    </a:ext>
                  </a:extLst>
                </a:gridCol>
              </a:tblGrid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Semantic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549112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Human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528321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Extended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629627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Augmentative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323941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Fruits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5999970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Artefacts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779406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Pejorative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110384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loan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02214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Narrow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140964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425191"/>
                  </a:ext>
                </a:extLst>
              </a:tr>
              <a:tr h="42926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Diminutive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70620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Experiment 1: Semantic features tested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EFC64-F912-F2EF-BCDC-A9485AFB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46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0239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243589" cy="14508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Stimuli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fontAlgn="base"/>
            <a:r>
              <a:rPr lang="en-US" sz="2200" dirty="0">
                <a:latin typeface="+mn-lt"/>
              </a:rPr>
              <a:t>Participants saw an unfamiliar image followed by a DP(novel noun&gt; num) with an underscore  at the beginning of each word</a:t>
            </a:r>
          </a:p>
          <a:p>
            <a:pPr fontAlgn="base"/>
            <a:r>
              <a:rPr lang="en-US" sz="2200" dirty="0">
                <a:latin typeface="+mn-lt"/>
              </a:rPr>
              <a:t>Required to use their Kîîtharaka knowledge to judge if part of the words were missing and type them in full.</a:t>
            </a:r>
          </a:p>
          <a:p>
            <a:pPr fontAlgn="base"/>
            <a:r>
              <a:rPr lang="en-US" sz="2200" dirty="0">
                <a:latin typeface="+mn-lt"/>
              </a:rPr>
              <a:t>Order in which the stimuli appeared and image-DP pairing  randomized across participants</a:t>
            </a:r>
          </a:p>
          <a:p>
            <a:pPr lvl="1" fontAlgn="base"/>
            <a:r>
              <a:rPr lang="en-US" sz="2200" dirty="0">
                <a:latin typeface="+mn-lt"/>
              </a:rPr>
              <a:t>Each feature tested 3 times, 30 images, 30 novel nouns</a:t>
            </a:r>
          </a:p>
          <a:p>
            <a:pPr fontAlgn="base"/>
            <a:endParaRPr lang="en-US" sz="2200" dirty="0">
              <a:latin typeface="+mn-lt"/>
            </a:endParaRPr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EF5E9AD0-14C3-96CB-723D-86028CC0C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267"/>
          <a:stretch/>
        </p:blipFill>
        <p:spPr>
          <a:xfrm>
            <a:off x="6096000" y="10"/>
            <a:ext cx="6094477" cy="6076061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EFC64-F912-F2EF-BCDC-A9485AFB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30EA680-D336-4FF7-8B7A-9848BB0A1C3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A5C15-F95A-112E-19D6-9AF4C046D3B4}"/>
              </a:ext>
            </a:extLst>
          </p:cNvPr>
          <p:cNvSpPr txBox="1"/>
          <p:nvPr/>
        </p:nvSpPr>
        <p:spPr>
          <a:xfrm>
            <a:off x="187569" y="60205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7589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1B9A84-60F0-7D71-6343-A8A4D04C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18" y="643465"/>
            <a:ext cx="389535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/>
              <a:t>Sample stimuli images</a:t>
            </a: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659144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DB1CC-22EB-4B19-9BB4-DF396C462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167"/>
            <a:ext cx="3895522" cy="3386399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endParaRPr lang="en-US" sz="2200">
              <a:latin typeface="+mn-lt"/>
            </a:endParaRPr>
          </a:p>
          <a:p>
            <a:pPr marL="0"/>
            <a:endParaRPr lang="en-US" sz="2200">
              <a:latin typeface="+mn-lt"/>
            </a:endParaRPr>
          </a:p>
        </p:txBody>
      </p:sp>
      <p:pic>
        <p:nvPicPr>
          <p:cNvPr id="18" name="Picture 17" descr="A person playing a musical instrument&#10;&#10;Description automatically generated with low confidence">
            <a:extLst>
              <a:ext uri="{FF2B5EF4-FFF2-40B4-BE49-F238E27FC236}">
                <a16:creationId xmlns:a16="http://schemas.microsoft.com/office/drawing/2014/main" id="{1453BD7D-154C-F7D7-4AD2-E9582A85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93" y="164592"/>
            <a:ext cx="2540477" cy="3456432"/>
          </a:xfrm>
          <a:prstGeom prst="rect">
            <a:avLst/>
          </a:prstGeom>
        </p:spPr>
      </p:pic>
      <p:pic>
        <p:nvPicPr>
          <p:cNvPr id="22" name="Picture 21" descr="A green leaf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18FAB0A-3B48-288B-8783-2B13EEB3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686694"/>
            <a:ext cx="3785616" cy="1598371"/>
          </a:xfrm>
          <a:prstGeom prst="rect">
            <a:avLst/>
          </a:prstGeom>
        </p:spPr>
      </p:pic>
      <p:pic>
        <p:nvPicPr>
          <p:cNvPr id="16" name="Picture 15" descr="A collage of a guinea pig&#10;&#10;Description automatically generated with medium confidence">
            <a:extLst>
              <a:ext uri="{FF2B5EF4-FFF2-40B4-BE49-F238E27FC236}">
                <a16:creationId xmlns:a16="http://schemas.microsoft.com/office/drawing/2014/main" id="{264302CE-A26C-01F0-DA1D-D13F44426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24" y="3933770"/>
            <a:ext cx="3099816" cy="2121547"/>
          </a:xfrm>
          <a:prstGeom prst="rect">
            <a:avLst/>
          </a:prstGeom>
        </p:spPr>
      </p:pic>
      <p:pic>
        <p:nvPicPr>
          <p:cNvPr id="6" name="Picture 5" descr="A wooden sword with a black handle&#10;&#10;Description automatically generated with low confidence">
            <a:extLst>
              <a:ext uri="{FF2B5EF4-FFF2-40B4-BE49-F238E27FC236}">
                <a16:creationId xmlns:a16="http://schemas.microsoft.com/office/drawing/2014/main" id="{DCB05CB0-B03A-B63A-B360-14996F405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88" y="2984143"/>
            <a:ext cx="3785616" cy="31970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4C62C-138C-3503-4343-9CE0302E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6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1999" cy="888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Helvetica" pitchFamily="2" charset="0"/>
              </a:rPr>
              <a:t>Experiment 1 results: productive semantic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2800" smtClean="0"/>
              <a:pPr>
                <a:spcAft>
                  <a:spcPts val="600"/>
                </a:spcAft>
              </a:pPr>
              <a:t>49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pic>
        <p:nvPicPr>
          <p:cNvPr id="18" name="Picture 17" descr="Graphical user interface, table, Excel&#10;&#10;Description automatically generated">
            <a:extLst>
              <a:ext uri="{FF2B5EF4-FFF2-40B4-BE49-F238E27FC236}">
                <a16:creationId xmlns:a16="http://schemas.microsoft.com/office/drawing/2014/main" id="{BB9B99A5-2747-589A-85E2-F1FBE0FD1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39" y="1194274"/>
            <a:ext cx="7151122" cy="446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BDE29573-1C2D-DB73-15BE-86C09E3F7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13528"/>
              </p:ext>
            </p:extLst>
          </p:nvPr>
        </p:nvGraphicFramePr>
        <p:xfrm>
          <a:off x="6115987" y="2001115"/>
          <a:ext cx="5008503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6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1887166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(4)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(5)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camionn</a:t>
                      </a: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D84FFDFB-2DE9-DEB8-8118-DC95F988A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29524"/>
              </p:ext>
            </p:extLst>
          </p:nvPr>
        </p:nvGraphicFramePr>
        <p:xfrm>
          <a:off x="497073" y="2001116"/>
          <a:ext cx="5597373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Kîîtharaka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(1)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(2)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7.machete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(3)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i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bi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8.machete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8.rel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28" y="795303"/>
            <a:ext cx="11604171" cy="497794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/>
              <a:t>Semantics</a:t>
            </a:r>
          </a:p>
          <a:p>
            <a:pPr>
              <a:lnSpc>
                <a:spcPct val="100000"/>
              </a:lnSpc>
            </a:pPr>
            <a:r>
              <a:rPr lang="en-GB" sz="2800" b="1" dirty="0"/>
              <a:t>Form of the noun </a:t>
            </a:r>
            <a:r>
              <a:rPr lang="en-GB" sz="2800" dirty="0"/>
              <a:t>(morphology and/or phonology)</a:t>
            </a:r>
            <a:endParaRPr lang="en-GB" sz="2800" dirty="0">
              <a:solidFill>
                <a:schemeClr val="bg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GB" sz="2800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</a:pPr>
            <a:endParaRPr lang="en-GB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800" b="1" dirty="0"/>
              <a:t> </a:t>
            </a:r>
            <a:endParaRPr lang="en-GB" sz="2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79"/>
            <a:ext cx="12192000" cy="86701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What determines noun class in language?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7EDA8F-070F-14F4-FD7A-48D9F71D4783}"/>
              </a:ext>
            </a:extLst>
          </p:cNvPr>
          <p:cNvCxnSpPr>
            <a:cxnSpLocks/>
          </p:cNvCxnSpPr>
          <p:nvPr/>
        </p:nvCxnSpPr>
        <p:spPr>
          <a:xfrm flipH="1">
            <a:off x="3973134" y="3399800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92D7D-DA46-56AE-E1FA-0ACBC3F66AD0}"/>
              </a:ext>
            </a:extLst>
          </p:cNvPr>
          <p:cNvCxnSpPr>
            <a:cxnSpLocks/>
          </p:cNvCxnSpPr>
          <p:nvPr/>
        </p:nvCxnSpPr>
        <p:spPr>
          <a:xfrm flipH="1">
            <a:off x="10267677" y="3399800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575592-5DA2-48E6-8EF4-F91EE05EACF8}"/>
              </a:ext>
            </a:extLst>
          </p:cNvPr>
          <p:cNvSpPr txBox="1"/>
          <p:nvPr/>
        </p:nvSpPr>
        <p:spPr>
          <a:xfrm>
            <a:off x="10965466" y="2342838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(male)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5873AD-0117-1160-9CA1-66CBDE46AFF0}"/>
              </a:ext>
            </a:extLst>
          </p:cNvPr>
          <p:cNvCxnSpPr>
            <a:cxnSpLocks/>
          </p:cNvCxnSpPr>
          <p:nvPr/>
        </p:nvCxnSpPr>
        <p:spPr>
          <a:xfrm flipH="1">
            <a:off x="3973134" y="4552032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C23C13-2270-9755-AD5F-FB5AA5961F25}"/>
              </a:ext>
            </a:extLst>
          </p:cNvPr>
          <p:cNvSpPr txBox="1"/>
          <p:nvPr/>
        </p:nvSpPr>
        <p:spPr>
          <a:xfrm>
            <a:off x="10942940" y="3345450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morpho-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phonology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(-</a:t>
            </a:r>
            <a:r>
              <a:rPr lang="en-US" i="1" dirty="0" err="1">
                <a:solidFill>
                  <a:schemeClr val="bg2"/>
                </a:solidFill>
                <a:latin typeface="Helvetica" pitchFamily="2" charset="0"/>
              </a:rPr>
              <a:t>ette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05B8CF-0AD2-18B4-0330-148C0D43C413}"/>
              </a:ext>
            </a:extLst>
          </p:cNvPr>
          <p:cNvCxnSpPr>
            <a:cxnSpLocks/>
          </p:cNvCxnSpPr>
          <p:nvPr/>
        </p:nvCxnSpPr>
        <p:spPr>
          <a:xfrm flipH="1">
            <a:off x="10267677" y="4552032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889A22C2-ED85-0435-149A-9C601F88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2800" smtClean="0"/>
              <a:t>5</a:t>
            </a:fld>
            <a:endParaRPr lang="en-US" sz="2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833592-EC23-4A07-6CFD-FA3401629788}"/>
              </a:ext>
            </a:extLst>
          </p:cNvPr>
          <p:cNvCxnSpPr/>
          <p:nvPr/>
        </p:nvCxnSpPr>
        <p:spPr>
          <a:xfrm flipH="1">
            <a:off x="10308733" y="2701363"/>
            <a:ext cx="6567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710E23-E07D-E2AC-40EC-C5B04E978A8A}"/>
              </a:ext>
            </a:extLst>
          </p:cNvPr>
          <p:cNvCxnSpPr/>
          <p:nvPr/>
        </p:nvCxnSpPr>
        <p:spPr>
          <a:xfrm flipH="1">
            <a:off x="10267677" y="3825285"/>
            <a:ext cx="6567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8945E1-93DE-F872-8FB6-01E6D987A6E0}"/>
              </a:ext>
            </a:extLst>
          </p:cNvPr>
          <p:cNvCxnSpPr/>
          <p:nvPr/>
        </p:nvCxnSpPr>
        <p:spPr>
          <a:xfrm flipH="1">
            <a:off x="4160044" y="4188698"/>
            <a:ext cx="6567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4DA4A9-2BB3-5DC3-03A2-82E73DA4DDE1}"/>
              </a:ext>
            </a:extLst>
          </p:cNvPr>
          <p:cNvSpPr txBox="1"/>
          <p:nvPr/>
        </p:nvSpPr>
        <p:spPr>
          <a:xfrm>
            <a:off x="4867510" y="4038017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morpho-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phonology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</a:t>
            </a:r>
            <a:r>
              <a:rPr lang="en-US" dirty="0" err="1">
                <a:solidFill>
                  <a:schemeClr val="bg2"/>
                </a:solidFill>
                <a:latin typeface="Helvetica" pitchFamily="2" charset="0"/>
              </a:rPr>
              <a:t>kî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-)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95FEA-74EA-237D-4AAD-63D4838DC825}"/>
              </a:ext>
            </a:extLst>
          </p:cNvPr>
          <p:cNvSpPr txBox="1"/>
          <p:nvPr/>
        </p:nvSpPr>
        <p:spPr>
          <a:xfrm>
            <a:off x="4912074" y="234145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(human)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9742B-62EE-2C60-1B88-00901B741BF6}"/>
              </a:ext>
            </a:extLst>
          </p:cNvPr>
          <p:cNvCxnSpPr/>
          <p:nvPr/>
        </p:nvCxnSpPr>
        <p:spPr>
          <a:xfrm flipH="1">
            <a:off x="4160044" y="2680704"/>
            <a:ext cx="6567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24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39"/>
    </mc:Choice>
    <mc:Fallback xmlns="">
      <p:transition spd="slow" advTm="19439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70338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Helvetica" pitchFamily="2" charset="0"/>
              </a:rPr>
              <a:t>Experiment 1 results: productive semantic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329083" y="951750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34602AC-B790-DB3D-1BCC-E9C92611D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59" y="1285272"/>
            <a:ext cx="8488133" cy="53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27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 1 results: productive semantic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E9DEDDC9-D0E0-695B-7C93-8A4EBC1AD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82" y="1662155"/>
            <a:ext cx="5538056" cy="3461285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9AE763DA-F764-52E3-82F3-6C853AFF9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1" y="1650635"/>
            <a:ext cx="6144768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53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28" y="900472"/>
            <a:ext cx="11395192" cy="49516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2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experimental results largely mirrors the the TP predictions:</a:t>
            </a:r>
          </a:p>
          <a:p>
            <a:pPr lvl="3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¾ features predicted by TP are productive.</a:t>
            </a:r>
          </a:p>
          <a:p>
            <a:pPr lvl="3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Augmentative unproductive in the experiment</a:t>
            </a:r>
          </a:p>
          <a:p>
            <a:pPr lvl="2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Productivity of ‘other’ at chance in the experiment (was unproductive in the corpus)</a:t>
            </a:r>
          </a:p>
          <a:p>
            <a:pPr marL="1371600" lvl="3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54"/>
            <a:ext cx="12192000" cy="867017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Helvetica" pitchFamily="2" charset="0"/>
              </a:rPr>
              <a:t>Does Experiment 1 confirm TP predictions?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52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125652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68" y="1053606"/>
            <a:ext cx="10640786" cy="3630999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Evaluative features expected to be productive (see, 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Castagneto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2017, 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Msaka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2019)</a:t>
            </a:r>
          </a:p>
          <a:p>
            <a:pPr lvl="1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unproductivity of augmentative thus surprising!</a:t>
            </a:r>
          </a:p>
          <a:p>
            <a:pPr lvl="1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Possible causes:</a:t>
            </a:r>
          </a:p>
          <a:p>
            <a:pPr lvl="2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Task related?</a:t>
            </a:r>
          </a:p>
          <a:p>
            <a:pPr marL="914400" lvl="2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54"/>
            <a:ext cx="12192000" cy="867017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Helvetica" pitchFamily="2" charset="0"/>
              </a:rPr>
              <a:t>Experiment 1 results: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What’s up with augmentative?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53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9011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5" y="1087958"/>
            <a:ext cx="10640786" cy="3630999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fontAlgn="base"/>
            <a:endParaRPr lang="en-GB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Experiment 1: image stimuli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54</a:t>
            </a:fld>
            <a:endParaRPr lang="en-US" sz="2800" dirty="0"/>
          </a:p>
        </p:txBody>
      </p:sp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FC00A614-86C1-7E66-4075-1E3938EA4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7956"/>
            <a:ext cx="7223717" cy="4383204"/>
          </a:xfrm>
          <a:prstGeom prst="rect">
            <a:avLst/>
          </a:prstGeom>
        </p:spPr>
      </p:pic>
      <p:pic>
        <p:nvPicPr>
          <p:cNvPr id="10" name="Picture 9" descr="A collage of animals&#10;&#10;Description automatically generated with medium confidence">
            <a:extLst>
              <a:ext uri="{FF2B5EF4-FFF2-40B4-BE49-F238E27FC236}">
                <a16:creationId xmlns:a16="http://schemas.microsoft.com/office/drawing/2014/main" id="{5A092E31-A255-87DA-998C-B818B4657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87956"/>
            <a:ext cx="5713546" cy="39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25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95" y="1613500"/>
            <a:ext cx="10640786" cy="3630999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Experiment 2: Image Stimuli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55</a:t>
            </a:fld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EDF30-4C92-97FC-50A4-7BD9CDE9C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9" y="1448683"/>
            <a:ext cx="9645519" cy="4907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C3C68-B2F8-B9BC-0347-5FBCFBB4759B}"/>
              </a:ext>
            </a:extLst>
          </p:cNvPr>
          <p:cNvSpPr txBox="1"/>
          <p:nvPr/>
        </p:nvSpPr>
        <p:spPr>
          <a:xfrm>
            <a:off x="1127760" y="1031793"/>
            <a:ext cx="6385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Augmentative image stimuli</a:t>
            </a:r>
          </a:p>
        </p:txBody>
      </p:sp>
    </p:spTree>
    <p:extLst>
      <p:ext uri="{BB962C8B-B14F-4D97-AF65-F5344CB8AC3E}">
        <p14:creationId xmlns:p14="http://schemas.microsoft.com/office/powerpoint/2010/main" val="2501354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51666"/>
            <a:ext cx="11795760" cy="524412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possible merger in augmentative and pejorative encoding?</a:t>
            </a:r>
          </a:p>
          <a:p>
            <a:pPr lvl="2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Evidence from speaker’s lexicon show the morphemes associated with  augmentation and pejoration may be used interchangeably:</a:t>
            </a:r>
          </a:p>
          <a:p>
            <a:pPr lvl="3" fontAlgn="base"/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Îrori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kîrori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“a lorry”</a:t>
            </a:r>
          </a:p>
          <a:p>
            <a:pPr lvl="3" fontAlgn="base"/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Îrinya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kîrinya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“a big hole/ditch”</a:t>
            </a:r>
          </a:p>
          <a:p>
            <a:pPr lvl="3" fontAlgn="base"/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Îthoka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kîthoka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“ an axe”</a:t>
            </a:r>
          </a:p>
          <a:p>
            <a:pPr lvl="3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The two are also used to express disdainful tone:</a:t>
            </a:r>
          </a:p>
          <a:p>
            <a:pPr lvl="4" fontAlgn="base"/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Îmuntû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/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kîmuntû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</a:t>
            </a:r>
            <a:r>
              <a:rPr lang="en-GB" dirty="0" err="1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rîrî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 “this bad person’</a:t>
            </a:r>
          </a:p>
          <a:p>
            <a:pPr lvl="4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sym typeface="Wingdings" pitchFamily="2" charset="2"/>
            </a:endParaRPr>
          </a:p>
          <a:p>
            <a:pPr lvl="3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sym typeface="Wingdings" pitchFamily="2" charset="2"/>
            </a:endParaRPr>
          </a:p>
          <a:p>
            <a:pPr lvl="3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sym typeface="Wingdings" pitchFamily="2" charset="2"/>
            </a:endParaRPr>
          </a:p>
          <a:p>
            <a:pPr lvl="3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54"/>
            <a:ext cx="12192000" cy="867017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Helvetica" pitchFamily="2" charset="0"/>
              </a:rPr>
              <a:t>Experiment 1 results: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What’s up with augmentative?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56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0272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51666"/>
            <a:ext cx="11795760" cy="524412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3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sym typeface="Wingdings" pitchFamily="2" charset="2"/>
            </a:endParaRPr>
          </a:p>
          <a:p>
            <a:pPr lvl="3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  <a:sym typeface="Wingdings" pitchFamily="2" charset="2"/>
            </a:endParaRPr>
          </a:p>
          <a:p>
            <a:pPr lvl="3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 indent="0" fontAlgn="base">
              <a:buNone/>
            </a:pP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454"/>
            <a:ext cx="12192000" cy="867017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Helvetica" pitchFamily="2" charset="0"/>
              </a:rPr>
              <a:t>Experiment 1 results: 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What’s up with augmentative?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57</a:t>
            </a:fld>
            <a:endParaRPr lang="en-US" sz="2800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4B8D975-5767-4657-4288-1B7217A75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" y="900470"/>
            <a:ext cx="9524999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59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5" y="1087958"/>
            <a:ext cx="10640786" cy="3630999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Prefix-agreement pairing tested in three levels:</a:t>
            </a:r>
          </a:p>
          <a:p>
            <a:pPr lvl="2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Singular prefix – singular agreement</a:t>
            </a:r>
          </a:p>
          <a:p>
            <a:pPr lvl="2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Plural prefix – Plural agreement</a:t>
            </a:r>
          </a:p>
          <a:p>
            <a:pPr lvl="2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Singular prefix – Plural noun + agreement</a:t>
            </a:r>
          </a:p>
          <a:p>
            <a:pPr lvl="2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fontAlgn="base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Participants (30 native speakers, age 18-45)</a:t>
            </a:r>
          </a:p>
          <a:p>
            <a:pPr lvl="1" fontAlgn="base"/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Experiment 2: Morphophonological features tested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58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9522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D514B-B15B-4EB7-8896-C1214C657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Stimuli</a:t>
            </a: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51911-6432-431F-8256-5DE0A4C44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5465064" cy="2925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fontAlgn="base"/>
            <a:r>
              <a:rPr lang="en-US" sz="2200" dirty="0">
                <a:latin typeface="+mn-lt"/>
              </a:rPr>
              <a:t>Participants saw a (non)prefixed novel noun followed by a short sentence with two gaps, as in </a:t>
            </a:r>
            <a:r>
              <a:rPr lang="en-US" sz="2200" i="1" dirty="0" err="1">
                <a:latin typeface="+mn-lt"/>
              </a:rPr>
              <a:t>Nkwona</a:t>
            </a:r>
            <a:r>
              <a:rPr lang="en-US" sz="2200" i="1" dirty="0">
                <a:latin typeface="+mn-lt"/>
              </a:rPr>
              <a:t> ____ _</a:t>
            </a:r>
            <a:r>
              <a:rPr lang="en-US" sz="2200" i="1" dirty="0" err="1">
                <a:latin typeface="+mn-lt"/>
              </a:rPr>
              <a:t>mwe</a:t>
            </a:r>
            <a:r>
              <a:rPr lang="en-US" sz="2200" dirty="0">
                <a:latin typeface="+mn-lt"/>
              </a:rPr>
              <a:t> “I have seen _one ____”.</a:t>
            </a:r>
          </a:p>
          <a:p>
            <a:pPr lvl="2" fontAlgn="base"/>
            <a:r>
              <a:rPr lang="en-US" sz="2200" dirty="0">
                <a:latin typeface="+mn-lt"/>
              </a:rPr>
              <a:t>Required to fill in the gaps using the noun seen and its agreement</a:t>
            </a:r>
          </a:p>
          <a:p>
            <a:pPr marL="914400" lvl="2" fontAlgn="base"/>
            <a:endParaRPr lang="en-US" sz="2200" dirty="0">
              <a:latin typeface="+mn-lt"/>
            </a:endParaRPr>
          </a:p>
          <a:p>
            <a:pPr marL="685800" lvl="2" fontAlgn="base"/>
            <a:endParaRPr lang="en-US" sz="2200" dirty="0">
              <a:latin typeface="+mn-lt"/>
            </a:endParaRPr>
          </a:p>
          <a:p>
            <a:pPr marL="457200" lvl="1" fontAlgn="base"/>
            <a:endParaRPr lang="en-US" sz="22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4C967-0C4D-06E9-65E6-A448C0D01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25" y="958818"/>
            <a:ext cx="4721390" cy="42728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C8BC-9DA9-5BF8-21EF-213FDBC6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z="2800"/>
              <a:pPr>
                <a:spcAft>
                  <a:spcPts val="600"/>
                </a:spcAft>
              </a:pPr>
              <a:t>59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9185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BDE29573-1C2D-DB73-15BE-86C09E3F7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046025"/>
              </p:ext>
            </p:extLst>
          </p:nvPr>
        </p:nvGraphicFramePr>
        <p:xfrm>
          <a:off x="6115987" y="1954223"/>
          <a:ext cx="5008503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6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1887166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(4)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(5)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camionn</a:t>
                      </a: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D84FFDFB-2DE9-DEB8-8118-DC95F988A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359517"/>
              </p:ext>
            </p:extLst>
          </p:nvPr>
        </p:nvGraphicFramePr>
        <p:xfrm>
          <a:off x="497073" y="1942501"/>
          <a:ext cx="5597373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Kîîtharaka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(1)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(2)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7.machete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(3)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i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bi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8.machete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8.rel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928" y="795303"/>
            <a:ext cx="11604171" cy="497794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/>
              <a:t>Semantics</a:t>
            </a:r>
          </a:p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chemeClr val="bg2"/>
                </a:solidFill>
              </a:rPr>
              <a:t>Form of the noun </a:t>
            </a:r>
            <a:r>
              <a:rPr lang="en-GB" sz="2800" dirty="0">
                <a:solidFill>
                  <a:schemeClr val="bg2"/>
                </a:solidFill>
              </a:rPr>
              <a:t>(morphology and/or phonology)</a:t>
            </a:r>
            <a:endParaRPr lang="en-GB" sz="28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800" b="1" dirty="0"/>
              <a:t> </a:t>
            </a:r>
            <a:endParaRPr lang="en-GB" sz="2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79"/>
            <a:ext cx="12192000" cy="86701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What determines noun class in language?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7EDA8F-070F-14F4-FD7A-48D9F71D4783}"/>
              </a:ext>
            </a:extLst>
          </p:cNvPr>
          <p:cNvCxnSpPr>
            <a:cxnSpLocks/>
          </p:cNvCxnSpPr>
          <p:nvPr/>
        </p:nvCxnSpPr>
        <p:spPr>
          <a:xfrm flipH="1">
            <a:off x="3973134" y="3399800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92D7D-DA46-56AE-E1FA-0ACBC3F66AD0}"/>
              </a:ext>
            </a:extLst>
          </p:cNvPr>
          <p:cNvCxnSpPr>
            <a:cxnSpLocks/>
          </p:cNvCxnSpPr>
          <p:nvPr/>
        </p:nvCxnSpPr>
        <p:spPr>
          <a:xfrm flipH="1">
            <a:off x="10267677" y="3399800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575592-5DA2-48E6-8EF4-F91EE05EACF8}"/>
              </a:ext>
            </a:extLst>
          </p:cNvPr>
          <p:cNvSpPr txBox="1"/>
          <p:nvPr/>
        </p:nvSpPr>
        <p:spPr>
          <a:xfrm>
            <a:off x="10965466" y="2378007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semantics</a:t>
            </a:r>
          </a:p>
          <a:p>
            <a:r>
              <a:rPr lang="en-US" dirty="0">
                <a:latin typeface="Helvetica" pitchFamily="2" charset="0"/>
              </a:rPr>
              <a:t>(male)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5873AD-0117-1160-9CA1-66CBDE46AFF0}"/>
              </a:ext>
            </a:extLst>
          </p:cNvPr>
          <p:cNvCxnSpPr>
            <a:cxnSpLocks/>
          </p:cNvCxnSpPr>
          <p:nvPr/>
        </p:nvCxnSpPr>
        <p:spPr>
          <a:xfrm flipH="1">
            <a:off x="3973134" y="4552032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C23C13-2270-9755-AD5F-FB5AA5961F25}"/>
              </a:ext>
            </a:extLst>
          </p:cNvPr>
          <p:cNvSpPr txBox="1"/>
          <p:nvPr/>
        </p:nvSpPr>
        <p:spPr>
          <a:xfrm>
            <a:off x="10942940" y="3497849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morpho-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phonology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(-</a:t>
            </a:r>
            <a:r>
              <a:rPr lang="en-US" i="1" dirty="0" err="1">
                <a:solidFill>
                  <a:schemeClr val="bg2"/>
                </a:solidFill>
                <a:latin typeface="Helvetica" pitchFamily="2" charset="0"/>
              </a:rPr>
              <a:t>ete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05B8CF-0AD2-18B4-0330-148C0D43C413}"/>
              </a:ext>
            </a:extLst>
          </p:cNvPr>
          <p:cNvCxnSpPr>
            <a:cxnSpLocks/>
          </p:cNvCxnSpPr>
          <p:nvPr/>
        </p:nvCxnSpPr>
        <p:spPr>
          <a:xfrm flipH="1">
            <a:off x="10267677" y="4552032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889A22C2-ED85-0435-149A-9C601F88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2800" smtClean="0"/>
              <a:t>6</a:t>
            </a:fld>
            <a:endParaRPr lang="en-US" sz="2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833592-EC23-4A07-6CFD-FA3401629788}"/>
              </a:ext>
            </a:extLst>
          </p:cNvPr>
          <p:cNvCxnSpPr/>
          <p:nvPr/>
        </p:nvCxnSpPr>
        <p:spPr>
          <a:xfrm flipH="1">
            <a:off x="10308733" y="2654471"/>
            <a:ext cx="656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710E23-E07D-E2AC-40EC-C5B04E978A8A}"/>
              </a:ext>
            </a:extLst>
          </p:cNvPr>
          <p:cNvCxnSpPr/>
          <p:nvPr/>
        </p:nvCxnSpPr>
        <p:spPr>
          <a:xfrm flipH="1">
            <a:off x="10267677" y="3790116"/>
            <a:ext cx="6567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8945E1-93DE-F872-8FB6-01E6D987A6E0}"/>
              </a:ext>
            </a:extLst>
          </p:cNvPr>
          <p:cNvCxnSpPr/>
          <p:nvPr/>
        </p:nvCxnSpPr>
        <p:spPr>
          <a:xfrm flipH="1">
            <a:off x="4160044" y="3790116"/>
            <a:ext cx="6567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4DA4A9-2BB3-5DC3-03A2-82E73DA4DDE1}"/>
              </a:ext>
            </a:extLst>
          </p:cNvPr>
          <p:cNvSpPr txBox="1"/>
          <p:nvPr/>
        </p:nvSpPr>
        <p:spPr>
          <a:xfrm>
            <a:off x="4866927" y="3557151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morpho-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phonology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(-</a:t>
            </a:r>
            <a:r>
              <a:rPr lang="en-US" i="1" dirty="0" err="1">
                <a:solidFill>
                  <a:schemeClr val="bg2"/>
                </a:solidFill>
                <a:latin typeface="Helvetica" pitchFamily="2" charset="0"/>
              </a:rPr>
              <a:t>ete</a:t>
            </a:r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95FEA-74EA-237D-4AAD-63D4838DC825}"/>
              </a:ext>
            </a:extLst>
          </p:cNvPr>
          <p:cNvSpPr txBox="1"/>
          <p:nvPr/>
        </p:nvSpPr>
        <p:spPr>
          <a:xfrm>
            <a:off x="4912074" y="2294558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semantics</a:t>
            </a:r>
          </a:p>
          <a:p>
            <a:r>
              <a:rPr lang="en-US" dirty="0">
                <a:latin typeface="Helvetica" pitchFamily="2" charset="0"/>
              </a:rPr>
              <a:t>(human)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9742B-62EE-2C60-1B88-00901B741BF6}"/>
              </a:ext>
            </a:extLst>
          </p:cNvPr>
          <p:cNvCxnSpPr/>
          <p:nvPr/>
        </p:nvCxnSpPr>
        <p:spPr>
          <a:xfrm flipH="1">
            <a:off x="4160044" y="2551751"/>
            <a:ext cx="656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6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19"/>
    </mc:Choice>
    <mc:Fallback xmlns="">
      <p:transition spd="slow" advTm="35019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9569"/>
            <a:ext cx="12192000" cy="8670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Results: productive morphophonological features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60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677789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8C6A8-AACA-8B66-34BC-AE08485AA729}"/>
              </a:ext>
            </a:extLst>
          </p:cNvPr>
          <p:cNvSpPr txBox="1"/>
          <p:nvPr/>
        </p:nvSpPr>
        <p:spPr>
          <a:xfrm>
            <a:off x="293914" y="832933"/>
            <a:ext cx="456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singular stimulus – singular agreement (class) </a:t>
            </a:r>
          </a:p>
        </p:txBody>
      </p:sp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4D85247E-55F1-C737-0A13-DD1E1E723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0" y="1540103"/>
            <a:ext cx="816864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78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Results: productive morphophonological features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61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8C6A8-AACA-8B66-34BC-AE08485AA729}"/>
              </a:ext>
            </a:extLst>
          </p:cNvPr>
          <p:cNvSpPr txBox="1"/>
          <p:nvPr/>
        </p:nvSpPr>
        <p:spPr>
          <a:xfrm>
            <a:off x="293914" y="1047784"/>
            <a:ext cx="456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singular stimulus – singular agreement (class)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08F19D8-5900-9219-6780-2264AB462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1406746"/>
            <a:ext cx="8473440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28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Results: productive morphophonological features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62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8C6A8-AACA-8B66-34BC-AE08485AA729}"/>
              </a:ext>
            </a:extLst>
          </p:cNvPr>
          <p:cNvSpPr txBox="1"/>
          <p:nvPr/>
        </p:nvSpPr>
        <p:spPr>
          <a:xfrm>
            <a:off x="293914" y="1047784"/>
            <a:ext cx="415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plural stimulus – plural agreement (class) </a:t>
            </a:r>
          </a:p>
        </p:txBody>
      </p:sp>
      <p:pic>
        <p:nvPicPr>
          <p:cNvPr id="6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9F1358B6-C3C9-E2CF-9A83-55690ECF1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3" y="1524872"/>
            <a:ext cx="8065476" cy="50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82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Results: productive morphophonological features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63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8C6A8-AACA-8B66-34BC-AE08485AA729}"/>
              </a:ext>
            </a:extLst>
          </p:cNvPr>
          <p:cNvSpPr txBox="1"/>
          <p:nvPr/>
        </p:nvSpPr>
        <p:spPr>
          <a:xfrm>
            <a:off x="293914" y="1047784"/>
            <a:ext cx="42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singular stimulus – plural agreement (class)</a:t>
            </a:r>
          </a:p>
        </p:txBody>
      </p:sp>
      <p:pic>
        <p:nvPicPr>
          <p:cNvPr id="7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FB986D4F-052F-92AF-0EDC-F7C19DA9E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6" y="1627798"/>
            <a:ext cx="9999785" cy="49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82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Results: productive morphophonological features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64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8C6A8-AACA-8B66-34BC-AE08485AA729}"/>
              </a:ext>
            </a:extLst>
          </p:cNvPr>
          <p:cNvSpPr txBox="1"/>
          <p:nvPr/>
        </p:nvSpPr>
        <p:spPr>
          <a:xfrm>
            <a:off x="293914" y="1047784"/>
            <a:ext cx="42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singular stimulus – plural agreement (class)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D27D1EB-4B49-4513-1AFB-83F15A09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34" y="1524873"/>
            <a:ext cx="6764551" cy="4227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FF4CDA-3F9B-76BF-E34D-D829B9B0F62F}"/>
              </a:ext>
            </a:extLst>
          </p:cNvPr>
          <p:cNvSpPr txBox="1"/>
          <p:nvPr/>
        </p:nvSpPr>
        <p:spPr>
          <a:xfrm>
            <a:off x="9530862" y="188741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80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D27D1EB-4B49-4513-1AFB-83F15A09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34" y="1524873"/>
            <a:ext cx="6764551" cy="4227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67A2AE-5B73-8AB6-E31B-E05E823E5B7B}"/>
              </a:ext>
            </a:extLst>
          </p:cNvPr>
          <p:cNvSpPr txBox="1"/>
          <p:nvPr/>
        </p:nvSpPr>
        <p:spPr>
          <a:xfrm flipH="1">
            <a:off x="7996100" y="4526224"/>
            <a:ext cx="558204" cy="4186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Results: productive morphophonological features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65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8C6A8-AACA-8B66-34BC-AE08485AA729}"/>
              </a:ext>
            </a:extLst>
          </p:cNvPr>
          <p:cNvSpPr txBox="1"/>
          <p:nvPr/>
        </p:nvSpPr>
        <p:spPr>
          <a:xfrm>
            <a:off x="293914" y="1047784"/>
            <a:ext cx="42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singular stimulus – plural agreement (class)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F4CDA-3F9B-76BF-E34D-D829B9B0F62F}"/>
              </a:ext>
            </a:extLst>
          </p:cNvPr>
          <p:cNvSpPr txBox="1"/>
          <p:nvPr/>
        </p:nvSpPr>
        <p:spPr>
          <a:xfrm>
            <a:off x="9530862" y="188741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C674B-0400-9A9F-731D-A810F77528D1}"/>
              </a:ext>
            </a:extLst>
          </p:cNvPr>
          <p:cNvSpPr txBox="1"/>
          <p:nvPr/>
        </p:nvSpPr>
        <p:spPr>
          <a:xfrm>
            <a:off x="7918049" y="4441117"/>
            <a:ext cx="35950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Impossible prefix –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pairing (few) 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incomplete: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Ntagi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îthatû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Nciira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360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Helvetica" pitchFamily="2" charset="0"/>
              </a:rPr>
              <a:t>Results: productive morphophonological features</a:t>
            </a:r>
            <a:endParaRPr lang="en-US" kern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62FC9-7321-5228-666C-FF3DAA92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66</a:t>
            </a:fld>
            <a:endParaRPr lang="en-US" sz="2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548E51-09F3-07D6-BC29-189F67CDE59E}"/>
              </a:ext>
            </a:extLst>
          </p:cNvPr>
          <p:cNvSpPr txBox="1">
            <a:spLocks/>
          </p:cNvSpPr>
          <p:nvPr/>
        </p:nvSpPr>
        <p:spPr>
          <a:xfrm>
            <a:off x="293914" y="940027"/>
            <a:ext cx="11604171" cy="497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  <a:p>
            <a:pPr marL="514350" indent="-514350">
              <a:buFont typeface="Arial" panose="020B0604020202020204" pitchFamily="34" charset="0"/>
              <a:buAutoNum type="romanLcParenR"/>
            </a:pP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8C6A8-AACA-8B66-34BC-AE08485AA729}"/>
              </a:ext>
            </a:extLst>
          </p:cNvPr>
          <p:cNvSpPr txBox="1"/>
          <p:nvPr/>
        </p:nvSpPr>
        <p:spPr>
          <a:xfrm>
            <a:off x="293914" y="1047784"/>
            <a:ext cx="42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singular stimulus – plural agreement (class)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D27D1EB-4B49-4513-1AFB-83F15A091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4" y="1634434"/>
            <a:ext cx="5356597" cy="3347873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1C1066A7-6F91-1D70-4D9E-0D9C5765F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62" y="1685160"/>
            <a:ext cx="5275435" cy="32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73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015-5434-FB2C-4AD0-FF2CFDAC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prefixes productive in the corpus also productive in the experiment</a:t>
            </a:r>
          </a:p>
          <a:p>
            <a:r>
              <a:rPr lang="en-US" dirty="0"/>
              <a:t>The </a:t>
            </a:r>
            <a:r>
              <a:rPr lang="en-US" i="1" dirty="0" err="1"/>
              <a:t>mû</a:t>
            </a:r>
            <a:r>
              <a:rPr lang="en-US" i="1" dirty="0"/>
              <a:t>-</a:t>
            </a:r>
            <a:r>
              <a:rPr lang="en-US" dirty="0"/>
              <a:t> prefix is interesting–only productive for class 3 </a:t>
            </a:r>
          </a:p>
          <a:p>
            <a:pPr lvl="1"/>
            <a:r>
              <a:rPr lang="en-US" dirty="0"/>
              <a:t>Prefix underspecified– but why is it overwhelmingly productive for class 3?</a:t>
            </a:r>
          </a:p>
          <a:p>
            <a:pPr lvl="2"/>
            <a:r>
              <a:rPr lang="en-US" dirty="0"/>
              <a:t> Could be a default morphophonological rule that applies  in the absence of semantic specification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0900-B791-EF91-4CBC-F94A51F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Does Experiment 2 confirm TP predictions?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18070-21C2-0500-E88C-0F6BBDB9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67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65464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015-5434-FB2C-4AD0-FF2CFDACC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5" y="1074510"/>
            <a:ext cx="11136086" cy="5021489"/>
          </a:xfrm>
        </p:spPr>
        <p:txBody>
          <a:bodyPr>
            <a:normAutofit fontScale="47500" lnSpcReduction="20000"/>
          </a:bodyPr>
          <a:lstStyle/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GB" sz="5100" dirty="0"/>
              <a:t>A theory of productivity is instrumental in establishing which features productively determine nominal (gender) agreement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5100" dirty="0"/>
              <a:t>Experimental results reflect TP based results to a greater extent.</a:t>
            </a:r>
          </a:p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GB" sz="5100" dirty="0"/>
              <a:t>Both semantics and formal features are necessary cues to class in Kîîtharaka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5100" dirty="0"/>
              <a:t>Semantics- human–nonhuman distinction (class 1/2 vs others); evaluation (class 5, 7, 12)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5100" dirty="0"/>
              <a:t>Morphophonology- applies productively for all non-human non-evaluative classes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GB" sz="5100" dirty="0"/>
              <a:t>Singular-plural class mapping somewhat regular in 1/3, 9 and 14 and less of it in other classes (level 3 exp. 2) – interesting?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0900-B791-EF91-4CBC-F94A51F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18070-21C2-0500-E88C-0F6BBDB9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8572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4D142-4E60-95BD-E624-D1E1C6B6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69</a:t>
            </a:fld>
            <a:endParaRPr lang="en-US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BF9CBC-D055-FFDE-3CC5-4FECCEE3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"/>
            <a:ext cx="12192000" cy="86701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Implication: a possible schema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8787EB4-C67B-A47B-3599-6062E6A62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589034"/>
              </p:ext>
            </p:extLst>
          </p:nvPr>
        </p:nvGraphicFramePr>
        <p:xfrm>
          <a:off x="167640" y="869950"/>
          <a:ext cx="11655091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7378">
                  <a:extLst>
                    <a:ext uri="{9D8B030D-6E8A-4147-A177-3AD203B41FA5}">
                      <a16:colId xmlns:a16="http://schemas.microsoft.com/office/drawing/2014/main" val="40531880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585029149"/>
                    </a:ext>
                  </a:extLst>
                </a:gridCol>
                <a:gridCol w="1719584">
                  <a:extLst>
                    <a:ext uri="{9D8B030D-6E8A-4147-A177-3AD203B41FA5}">
                      <a16:colId xmlns:a16="http://schemas.microsoft.com/office/drawing/2014/main" val="2256166331"/>
                    </a:ext>
                  </a:extLst>
                </a:gridCol>
                <a:gridCol w="1955413">
                  <a:extLst>
                    <a:ext uri="{9D8B030D-6E8A-4147-A177-3AD203B41FA5}">
                      <a16:colId xmlns:a16="http://schemas.microsoft.com/office/drawing/2014/main" val="764776912"/>
                    </a:ext>
                  </a:extLst>
                </a:gridCol>
                <a:gridCol w="2232825">
                  <a:extLst>
                    <a:ext uri="{9D8B030D-6E8A-4147-A177-3AD203B41FA5}">
                      <a16:colId xmlns:a16="http://schemas.microsoft.com/office/drawing/2014/main" val="2904648970"/>
                    </a:ext>
                  </a:extLst>
                </a:gridCol>
                <a:gridCol w="2861611">
                  <a:extLst>
                    <a:ext uri="{9D8B030D-6E8A-4147-A177-3AD203B41FA5}">
                      <a16:colId xmlns:a16="http://schemas.microsoft.com/office/drawing/2014/main" val="125124812"/>
                    </a:ext>
                  </a:extLst>
                </a:gridCol>
              </a:tblGrid>
              <a:tr h="834229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Helvetica" pitchFamily="2" charset="0"/>
                          <a:cs typeface="Times New Roman" panose="02020603050405020304" pitchFamily="18" charset="0"/>
                        </a:rPr>
                        <a:t>Thing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Helvetica" pitchFamily="2" charset="0"/>
                          <a:cs typeface="Times New Roman" panose="02020603050405020304" pitchFamily="18" charset="0"/>
                        </a:rPr>
                        <a:t>(most prototypical)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311396"/>
                  </a:ext>
                </a:extLst>
              </a:tr>
              <a:tr h="177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[+Evaluative]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[-Evaluative]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4158764"/>
                  </a:ext>
                </a:extLst>
              </a:tr>
              <a:tr h="325366"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Augmentative (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î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- ma)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9978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Pejorative (k(g)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î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- bi)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Diminutive (k(g)a-k(g)a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[+Human 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û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ba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(1/2)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[-human]</a:t>
                      </a:r>
                    </a:p>
                    <a:p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Morphophonological rules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209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                                                                                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û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î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        (3/4)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445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î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- ma      (5/6)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962046"/>
                  </a:ext>
                </a:extLst>
              </a:tr>
              <a:tr h="199824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k(g)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î-bî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   (7/8)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99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î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- 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          (9/10)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787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Helvetica" pitchFamily="2" charset="0"/>
                          <a:cs typeface="Times New Roman" panose="02020603050405020304" pitchFamily="18" charset="0"/>
                        </a:rPr>
                        <a:t>k(g)a - tû (12/13)</a:t>
                      </a:r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710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û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bû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    (14)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9257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k(g)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û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– k(g)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û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(15)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4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Helvetica" pitchFamily="2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a - g(k)</a:t>
                      </a:r>
                      <a:r>
                        <a:rPr lang="en-US" dirty="0" err="1">
                          <a:latin typeface="Helvetica" pitchFamily="2" charset="0"/>
                          <a:cs typeface="Times New Roman" panose="02020603050405020304" pitchFamily="18" charset="0"/>
                        </a:rPr>
                        <a:t>û</a:t>
                      </a:r>
                      <a:r>
                        <a:rPr lang="en-US" dirty="0">
                          <a:latin typeface="Helvetica" pitchFamily="2" charset="0"/>
                          <a:cs typeface="Times New Roman" panose="02020603050405020304" pitchFamily="18" charset="0"/>
                        </a:rPr>
                        <a:t>   (16,17)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2592195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93073-AF7B-1C3F-B4E0-703B780601F8}"/>
              </a:ext>
            </a:extLst>
          </p:cNvPr>
          <p:cNvGrpSpPr/>
          <p:nvPr/>
        </p:nvGrpSpPr>
        <p:grpSpPr>
          <a:xfrm>
            <a:off x="979471" y="1521026"/>
            <a:ext cx="6437733" cy="1250991"/>
            <a:chOff x="979471" y="1521026"/>
            <a:chExt cx="6437733" cy="125099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1049630-1F5F-434E-E0DD-B3F6D9EE0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9471" y="1521026"/>
              <a:ext cx="2998169" cy="4439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8B8E277-0E4B-624A-D782-DD3168F5225E}"/>
                </a:ext>
              </a:extLst>
            </p:cNvPr>
            <p:cNvCxnSpPr>
              <a:cxnSpLocks/>
            </p:cNvCxnSpPr>
            <p:nvPr/>
          </p:nvCxnSpPr>
          <p:spPr>
            <a:xfrm>
              <a:off x="3977640" y="1524000"/>
              <a:ext cx="3439564" cy="47307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394D51-596F-7D73-DC4C-54FCCE0EC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4960" y="2419834"/>
              <a:ext cx="1918485" cy="3521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B2C51C-49BA-9DD4-81D3-2A93522EA910}"/>
              </a:ext>
            </a:extLst>
          </p:cNvPr>
          <p:cNvCxnSpPr>
            <a:cxnSpLocks/>
          </p:cNvCxnSpPr>
          <p:nvPr/>
        </p:nvCxnSpPr>
        <p:spPr>
          <a:xfrm>
            <a:off x="7298205" y="2419834"/>
            <a:ext cx="2120115" cy="35218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36991E6D-CBD2-B775-4481-C502CDC3F3A6}"/>
              </a:ext>
            </a:extLst>
          </p:cNvPr>
          <p:cNvSpPr/>
          <p:nvPr/>
        </p:nvSpPr>
        <p:spPr>
          <a:xfrm>
            <a:off x="2590800" y="2477181"/>
            <a:ext cx="213360" cy="59436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D62A1DE9-1743-7AFC-409F-0FA87BD677CA}"/>
              </a:ext>
            </a:extLst>
          </p:cNvPr>
          <p:cNvSpPr/>
          <p:nvPr/>
        </p:nvSpPr>
        <p:spPr>
          <a:xfrm>
            <a:off x="106680" y="2474837"/>
            <a:ext cx="213360" cy="59436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3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BDE29573-1C2D-DB73-15BE-86C09E3F7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803362"/>
              </p:ext>
            </p:extLst>
          </p:nvPr>
        </p:nvGraphicFramePr>
        <p:xfrm>
          <a:off x="6115987" y="2130068"/>
          <a:ext cx="5008503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16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1887166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(4)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(5)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camionn</a:t>
                      </a: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D84FFDFB-2DE9-DEB8-8118-DC95F988A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90036"/>
              </p:ext>
            </p:extLst>
          </p:nvPr>
        </p:nvGraphicFramePr>
        <p:xfrm>
          <a:off x="497073" y="2094900"/>
          <a:ext cx="5597373" cy="3648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Kîîtharaka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(1)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(2)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7.machete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(3)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i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banga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bi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8.machetes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8.rel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391" y="909134"/>
            <a:ext cx="11604171" cy="497794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chemeClr val="bg2">
                    <a:lumMod val="90000"/>
                  </a:schemeClr>
                </a:solidFill>
              </a:rPr>
              <a:t>Semantics</a:t>
            </a:r>
          </a:p>
          <a:p>
            <a:pPr>
              <a:lnSpc>
                <a:spcPct val="100000"/>
              </a:lnSpc>
            </a:pPr>
            <a:r>
              <a:rPr lang="en-GB" sz="2800" b="1" dirty="0"/>
              <a:t>Form of the noun </a:t>
            </a:r>
            <a:r>
              <a:rPr lang="en-GB" sz="2800" dirty="0"/>
              <a:t>(morphology and/or phonology)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79"/>
            <a:ext cx="12192000" cy="867017"/>
          </a:xfrm>
        </p:spPr>
        <p:txBody>
          <a:bodyPr/>
          <a:lstStyle/>
          <a:p>
            <a:r>
              <a:rPr lang="en-US" dirty="0">
                <a:latin typeface="Helvetica" pitchFamily="2" charset="0"/>
              </a:rPr>
              <a:t>What determines noun class in language?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7EDA8F-070F-14F4-FD7A-48D9F71D4783}"/>
              </a:ext>
            </a:extLst>
          </p:cNvPr>
          <p:cNvCxnSpPr>
            <a:cxnSpLocks/>
          </p:cNvCxnSpPr>
          <p:nvPr/>
        </p:nvCxnSpPr>
        <p:spPr>
          <a:xfrm flipH="1">
            <a:off x="3973134" y="3399800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A92D7D-DA46-56AE-E1FA-0ACBC3F66AD0}"/>
              </a:ext>
            </a:extLst>
          </p:cNvPr>
          <p:cNvCxnSpPr>
            <a:cxnSpLocks/>
          </p:cNvCxnSpPr>
          <p:nvPr/>
        </p:nvCxnSpPr>
        <p:spPr>
          <a:xfrm flipH="1">
            <a:off x="10267677" y="3399800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9575592-5DA2-48E6-8EF4-F91EE05EACF8}"/>
              </a:ext>
            </a:extLst>
          </p:cNvPr>
          <p:cNvSpPr txBox="1"/>
          <p:nvPr/>
        </p:nvSpPr>
        <p:spPr>
          <a:xfrm>
            <a:off x="10965466" y="244834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(male)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5873AD-0117-1160-9CA1-66CBDE46AFF0}"/>
              </a:ext>
            </a:extLst>
          </p:cNvPr>
          <p:cNvCxnSpPr>
            <a:cxnSpLocks/>
          </p:cNvCxnSpPr>
          <p:nvPr/>
        </p:nvCxnSpPr>
        <p:spPr>
          <a:xfrm flipH="1">
            <a:off x="3973134" y="4552032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C23C13-2270-9755-AD5F-FB5AA5961F25}"/>
              </a:ext>
            </a:extLst>
          </p:cNvPr>
          <p:cNvSpPr txBox="1"/>
          <p:nvPr/>
        </p:nvSpPr>
        <p:spPr>
          <a:xfrm>
            <a:off x="10942940" y="3603356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morpho-</a:t>
            </a:r>
          </a:p>
          <a:p>
            <a:r>
              <a:rPr lang="en-US" dirty="0">
                <a:latin typeface="Helvetica" pitchFamily="2" charset="0"/>
              </a:rPr>
              <a:t>phonology</a:t>
            </a:r>
          </a:p>
          <a:p>
            <a:r>
              <a:rPr lang="en-US" dirty="0">
                <a:latin typeface="Helvetica" pitchFamily="2" charset="0"/>
              </a:rPr>
              <a:t>(-</a:t>
            </a:r>
            <a:r>
              <a:rPr lang="en-US" i="1" dirty="0" err="1">
                <a:latin typeface="Helvetica" pitchFamily="2" charset="0"/>
              </a:rPr>
              <a:t>ette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05B8CF-0AD2-18B4-0330-148C0D43C413}"/>
              </a:ext>
            </a:extLst>
          </p:cNvPr>
          <p:cNvCxnSpPr>
            <a:cxnSpLocks/>
          </p:cNvCxnSpPr>
          <p:nvPr/>
        </p:nvCxnSpPr>
        <p:spPr>
          <a:xfrm flipH="1">
            <a:off x="10267677" y="4552032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889A22C2-ED85-0435-149A-9C601F88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2800" smtClean="0"/>
              <a:t>7</a:t>
            </a:fld>
            <a:endParaRPr lang="en-US" sz="28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833592-EC23-4A07-6CFD-FA3401629788}"/>
              </a:ext>
            </a:extLst>
          </p:cNvPr>
          <p:cNvCxnSpPr/>
          <p:nvPr/>
        </p:nvCxnSpPr>
        <p:spPr>
          <a:xfrm flipH="1">
            <a:off x="10308733" y="2795147"/>
            <a:ext cx="6567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710E23-E07D-E2AC-40EC-C5B04E978A8A}"/>
              </a:ext>
            </a:extLst>
          </p:cNvPr>
          <p:cNvCxnSpPr/>
          <p:nvPr/>
        </p:nvCxnSpPr>
        <p:spPr>
          <a:xfrm flipH="1">
            <a:off x="10267677" y="3919069"/>
            <a:ext cx="6567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4DA4A9-2BB3-5DC3-03A2-82E73DA4DDE1}"/>
              </a:ext>
            </a:extLst>
          </p:cNvPr>
          <p:cNvSpPr txBox="1"/>
          <p:nvPr/>
        </p:nvSpPr>
        <p:spPr>
          <a:xfrm>
            <a:off x="4867510" y="3768388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morpho-</a:t>
            </a:r>
          </a:p>
          <a:p>
            <a:r>
              <a:rPr lang="en-US" dirty="0">
                <a:latin typeface="Helvetica" pitchFamily="2" charset="0"/>
              </a:rPr>
              <a:t>phonology</a:t>
            </a:r>
          </a:p>
          <a:p>
            <a:r>
              <a:rPr lang="en-US" dirty="0">
                <a:latin typeface="Helvetica" pitchFamily="2" charset="0"/>
              </a:rPr>
              <a:t>(</a:t>
            </a:r>
            <a:r>
              <a:rPr lang="en-US" i="1" dirty="0" err="1">
                <a:latin typeface="Helvetica" pitchFamily="2" charset="0"/>
              </a:rPr>
              <a:t>kî</a:t>
            </a:r>
            <a:r>
              <a:rPr lang="en-US" i="1" dirty="0">
                <a:latin typeface="Helvetica" pitchFamily="2" charset="0"/>
              </a:rPr>
              <a:t>/</a:t>
            </a:r>
            <a:r>
              <a:rPr lang="en-US" i="1" dirty="0" err="1">
                <a:latin typeface="Helvetica" pitchFamily="2" charset="0"/>
              </a:rPr>
              <a:t>kî-i</a:t>
            </a:r>
            <a:r>
              <a:rPr lang="en-US" i="1" dirty="0">
                <a:latin typeface="Helvetica" pitchFamily="2" charset="0"/>
              </a:rPr>
              <a:t>/bi</a:t>
            </a:r>
            <a:r>
              <a:rPr lang="en-US" dirty="0">
                <a:latin typeface="Helvetica" pitchFamily="2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95FEA-74EA-237D-4AAD-63D4838DC825}"/>
              </a:ext>
            </a:extLst>
          </p:cNvPr>
          <p:cNvSpPr txBox="1"/>
          <p:nvPr/>
        </p:nvSpPr>
        <p:spPr>
          <a:xfrm>
            <a:off x="4912074" y="2482126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(male)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79742B-62EE-2C60-1B88-00901B741BF6}"/>
              </a:ext>
            </a:extLst>
          </p:cNvPr>
          <p:cNvCxnSpPr/>
          <p:nvPr/>
        </p:nvCxnSpPr>
        <p:spPr>
          <a:xfrm flipH="1">
            <a:off x="4160044" y="2739319"/>
            <a:ext cx="656733" cy="0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8945E1-93DE-F872-8FB6-01E6D987A6E0}"/>
              </a:ext>
            </a:extLst>
          </p:cNvPr>
          <p:cNvCxnSpPr/>
          <p:nvPr/>
        </p:nvCxnSpPr>
        <p:spPr>
          <a:xfrm flipH="1">
            <a:off x="4160044" y="3965961"/>
            <a:ext cx="656733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7"/>
    </mc:Choice>
    <mc:Fallback xmlns="">
      <p:transition spd="slow" advTm="19567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015-5434-FB2C-4AD0-FF2CFDAC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Aft>
                <a:spcPts val="1200"/>
              </a:spcAft>
              <a:buNone/>
            </a:pPr>
            <a:endParaRPr lang="en-GB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0900-B791-EF91-4CBC-F94A51F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Implications:  a merger of  </a:t>
            </a:r>
            <a:r>
              <a:rPr lang="en-US" dirty="0" err="1">
                <a:latin typeface="Helvetica" pitchFamily="2" charset="0"/>
              </a:rPr>
              <a:t>î</a:t>
            </a:r>
            <a:r>
              <a:rPr lang="en-US" dirty="0">
                <a:latin typeface="Helvetica" pitchFamily="2" charset="0"/>
              </a:rPr>
              <a:t>- and k(g)</a:t>
            </a:r>
            <a:r>
              <a:rPr lang="en-US" dirty="0" err="1">
                <a:latin typeface="Helvetica" pitchFamily="2" charset="0"/>
              </a:rPr>
              <a:t>î</a:t>
            </a:r>
            <a:r>
              <a:rPr lang="en-US" dirty="0">
                <a:latin typeface="Helvetica" pitchFamily="2" charset="0"/>
              </a:rPr>
              <a:t> in meaning?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18070-21C2-0500-E88C-0F6BBDB9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70</a:t>
            </a:fld>
            <a:endParaRPr lang="en-US" sz="280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4D777BE-60CE-4B48-B7AA-24BE51333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170869"/>
            <a:ext cx="82295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34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4D142-4E60-95BD-E624-D1E1C6B6A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71</a:t>
            </a:fld>
            <a:endParaRPr lang="en-US" sz="28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4BF9CBC-D055-FFDE-3CC5-4FECCEE32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"/>
            <a:ext cx="12192000" cy="86701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Implications: a possible schema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7C943D7-F34D-84C2-05E7-EA3A4A107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5" y="1148503"/>
            <a:ext cx="10149915" cy="4926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A6514D-B578-6F02-E802-ED9386290F9E}"/>
              </a:ext>
            </a:extLst>
          </p:cNvPr>
          <p:cNvSpPr txBox="1"/>
          <p:nvPr/>
        </p:nvSpPr>
        <p:spPr>
          <a:xfrm>
            <a:off x="7261229" y="4314029"/>
            <a:ext cx="25453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 – n (9/10) </a:t>
            </a:r>
          </a:p>
        </p:txBody>
      </p:sp>
    </p:spTree>
    <p:extLst>
      <p:ext uri="{BB962C8B-B14F-4D97-AF65-F5344CB8AC3E}">
        <p14:creationId xmlns:p14="http://schemas.microsoft.com/office/powerpoint/2010/main" val="499168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A5195-8DF0-D637-BE35-981CCE2C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074510"/>
            <a:ext cx="11830851" cy="544731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Establish relative importance of semantic &amp; morphophonology (experiment 3)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400" dirty="0"/>
              <a:t>Provide stimuli with conflicting semantic and </a:t>
            </a:r>
            <a:r>
              <a:rPr lang="en-US" sz="2400" dirty="0" err="1"/>
              <a:t>morphophological</a:t>
            </a:r>
            <a:r>
              <a:rPr lang="en-US" sz="2400" dirty="0"/>
              <a:t> cues</a:t>
            </a:r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2400" dirty="0"/>
              <a:t>(following; </a:t>
            </a:r>
            <a:r>
              <a:rPr lang="en-GB" sz="2400" dirty="0">
                <a:solidFill>
                  <a:srgbClr val="000000"/>
                </a:solidFill>
              </a:rPr>
              <a:t>Karmiloff-Smith, 1981; Gagliardi &amp; </a:t>
            </a:r>
            <a:r>
              <a:rPr lang="en-GB" sz="2400" dirty="0" err="1">
                <a:solidFill>
                  <a:srgbClr val="000000"/>
                </a:solidFill>
              </a:rPr>
              <a:t>Lidz</a:t>
            </a:r>
            <a:r>
              <a:rPr lang="en-GB" sz="2400" dirty="0">
                <a:solidFill>
                  <a:srgbClr val="000000"/>
                </a:solidFill>
              </a:rPr>
              <a:t> 2014, and others).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A90D9-1E8B-D94B-A81B-6736CCAF871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5FA9B-923E-811E-E849-3923D80F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1106" y="637508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2800" smtClean="0"/>
              <a:t>72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4796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DB1CC-22EB-4B19-9BB4-DF396C46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 algn="ctr">
              <a:buNone/>
            </a:pPr>
            <a:r>
              <a:rPr lang="en-US" sz="5400" dirty="0">
                <a:cs typeface="Calibri"/>
              </a:rPr>
              <a:t>Thank you!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1B9A84-60F0-7D71-6343-A8A4D04C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4C62C-138C-3503-4343-9CE0302E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73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1769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DB1CC-22EB-4B19-9BB4-DF396C462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25000" lnSpcReduction="20000"/>
          </a:bodyPr>
          <a:lstStyle/>
          <a:p>
            <a:r>
              <a:rPr lang="en-GB" dirty="0" err="1"/>
              <a:t>Aikhenvald</a:t>
            </a:r>
            <a:r>
              <a:rPr lang="en-GB" dirty="0"/>
              <a:t>, A. (2003). </a:t>
            </a:r>
            <a:r>
              <a:rPr lang="en-GB" i="1" dirty="0"/>
              <a:t>Classifiers: A typology of noun categorization devices.</a:t>
            </a:r>
            <a:r>
              <a:rPr lang="en-GB" dirty="0"/>
              <a:t> Oxford: Oxford University Press.</a:t>
            </a:r>
          </a:p>
          <a:p>
            <a:r>
              <a:rPr lang="en-GB" dirty="0" err="1"/>
              <a:t>Amidu</a:t>
            </a:r>
            <a:r>
              <a:rPr lang="en-GB" dirty="0"/>
              <a:t>, A.A. 1997. </a:t>
            </a:r>
            <a:r>
              <a:rPr lang="en-GB" i="1" dirty="0"/>
              <a:t>Classes in Kiswahili</a:t>
            </a:r>
            <a:r>
              <a:rPr lang="en-GB" dirty="0"/>
              <a:t>. Köln: </a:t>
            </a:r>
            <a:r>
              <a:rPr lang="en-GB" dirty="0" err="1"/>
              <a:t>Rüdiger</a:t>
            </a:r>
            <a:r>
              <a:rPr lang="en-GB" dirty="0"/>
              <a:t> </a:t>
            </a:r>
            <a:r>
              <a:rPr lang="en-GB" dirty="0" err="1"/>
              <a:t>Köppe</a:t>
            </a:r>
            <a:r>
              <a:rPr lang="en-GB" dirty="0"/>
              <a:t> Verlag.</a:t>
            </a:r>
          </a:p>
          <a:p>
            <a:r>
              <a:rPr lang="en-GB" dirty="0"/>
              <a:t>Bible Translation &amp; Literacy (EA). (2019). </a:t>
            </a:r>
            <a:r>
              <a:rPr lang="en-GB" i="1" dirty="0" err="1"/>
              <a:t>Bibiria</a:t>
            </a:r>
            <a:r>
              <a:rPr lang="en-GB" i="1" dirty="0"/>
              <a:t>: </a:t>
            </a:r>
            <a:r>
              <a:rPr lang="en-GB" i="1" dirty="0" err="1"/>
              <a:t>Kîrîîkanîro</a:t>
            </a:r>
            <a:r>
              <a:rPr lang="en-GB" i="1" dirty="0"/>
              <a:t> </a:t>
            </a:r>
            <a:r>
              <a:rPr lang="en-GB" i="1" dirty="0" err="1"/>
              <a:t>kîra</a:t>
            </a:r>
            <a:r>
              <a:rPr lang="en-GB" i="1" dirty="0"/>
              <a:t> </a:t>
            </a:r>
            <a:r>
              <a:rPr lang="en-GB" i="1" dirty="0" err="1"/>
              <a:t>gîkûrû</a:t>
            </a:r>
            <a:r>
              <a:rPr lang="en-GB" i="1" dirty="0"/>
              <a:t> </a:t>
            </a:r>
            <a:r>
              <a:rPr lang="en-GB" i="1" dirty="0" err="1"/>
              <a:t>na</a:t>
            </a:r>
            <a:r>
              <a:rPr lang="en-GB" i="1" dirty="0"/>
              <a:t> </a:t>
            </a:r>
            <a:r>
              <a:rPr lang="en-GB" i="1" dirty="0" err="1"/>
              <a:t>kîrîîkanîro</a:t>
            </a:r>
            <a:r>
              <a:rPr lang="en-GB" i="1" dirty="0"/>
              <a:t> </a:t>
            </a:r>
            <a:r>
              <a:rPr lang="en-GB" i="1" dirty="0" err="1"/>
              <a:t>kîra</a:t>
            </a:r>
            <a:r>
              <a:rPr lang="en-GB" i="1" dirty="0"/>
              <a:t> </a:t>
            </a:r>
            <a:r>
              <a:rPr lang="en-GB" i="1" dirty="0" err="1"/>
              <a:t>kîyerû</a:t>
            </a:r>
            <a:r>
              <a:rPr lang="en-GB" i="1" dirty="0"/>
              <a:t>.</a:t>
            </a:r>
            <a:r>
              <a:rPr lang="en-GB" dirty="0"/>
              <a:t> Nairobi: Bible Translation &amp; Literacy (EA).</a:t>
            </a:r>
          </a:p>
          <a:p>
            <a:r>
              <a:rPr lang="en-GB" dirty="0" err="1"/>
              <a:t>Bleek</a:t>
            </a:r>
            <a:r>
              <a:rPr lang="en-GB" dirty="0"/>
              <a:t>, W.H.I. (1862-1969). A Comparative Grammar of South African Languages, I: Phonology (1862), II: The Concord, section I: The Noun (1869). London: </a:t>
            </a:r>
            <a:r>
              <a:rPr lang="en-GB" dirty="0" err="1"/>
              <a:t>Trubner</a:t>
            </a:r>
            <a:r>
              <a:rPr lang="en-GB" dirty="0"/>
              <a:t>. (Republished 1971 in one volume, Farnborough: Gregg.)</a:t>
            </a:r>
          </a:p>
          <a:p>
            <a:r>
              <a:rPr lang="en-GB" dirty="0"/>
              <a:t>Brooks, P. J., Braine, M. D., Catalano, L., Brody, R. E., &amp; Sudhalter, V. (1993). Acquisition of gender-like noun subclasses in an artificial language: The contribution of phonological markers to learning. Journal of Memory and Language, 32, 76–95.</a:t>
            </a:r>
          </a:p>
          <a:p>
            <a:r>
              <a:rPr lang="en-GB" dirty="0"/>
              <a:t>Carstens, V., (1991). The morphology and syntax of determiner phrases in Kiswahili. UCLA PhD thesis.</a:t>
            </a:r>
          </a:p>
          <a:p>
            <a:r>
              <a:rPr lang="en-GB" dirty="0"/>
              <a:t> Corbett, G.G. 1991. </a:t>
            </a:r>
            <a:r>
              <a:rPr lang="en-GB" i="1" dirty="0"/>
              <a:t>Gender</a:t>
            </a:r>
            <a:r>
              <a:rPr lang="en-GB" dirty="0"/>
              <a:t>. Cambridge Mass.: Cambridge University Press.</a:t>
            </a:r>
          </a:p>
          <a:p>
            <a:r>
              <a:rPr lang="en-GB" dirty="0"/>
              <a:t>Demuth, K. (1992). Acquisition of Sesotho. In </a:t>
            </a:r>
            <a:r>
              <a:rPr lang="en-GB" dirty="0" err="1"/>
              <a:t>Slobin</a:t>
            </a:r>
            <a:r>
              <a:rPr lang="en-GB" dirty="0"/>
              <a:t>, D. (Ed.), The cross-linguistic study of language acquisition (Vol. 3, pp. 557–638). Hillsdale, NJ: Lawrence Erlbaum.</a:t>
            </a:r>
          </a:p>
          <a:p>
            <a:r>
              <a:rPr lang="en-GB" dirty="0"/>
              <a:t>Demuth, K. (1994). On the ‘</a:t>
            </a:r>
            <a:r>
              <a:rPr lang="en-GB" dirty="0" err="1"/>
              <a:t>underspecification</a:t>
            </a:r>
            <a:r>
              <a:rPr lang="en-GB" dirty="0"/>
              <a:t>’ of functional categories in early grammars. In Lust, B., </a:t>
            </a:r>
            <a:r>
              <a:rPr lang="en-GB" dirty="0" err="1"/>
              <a:t>Suñer</a:t>
            </a:r>
            <a:r>
              <a:rPr lang="en-GB" dirty="0"/>
              <a:t>, M., Whitman, J. (Eds.), Syntactic theory and first language acquisition: Cross-linguistic perspectives (pp. 119–134). Hillsdale, NJ: Lawrence Erlbaum.</a:t>
            </a:r>
          </a:p>
          <a:p>
            <a:r>
              <a:rPr lang="en-GB" dirty="0"/>
              <a:t>Demuth, K. (2000). Bantu noun class system: Loan words and acquisition. (G. </a:t>
            </a:r>
            <a:r>
              <a:rPr lang="en-GB" dirty="0" err="1"/>
              <a:t>Senft</a:t>
            </a:r>
            <a:r>
              <a:rPr lang="en-GB" dirty="0"/>
              <a:t>, Ed.) </a:t>
            </a:r>
            <a:r>
              <a:rPr lang="en-GB" i="1" dirty="0"/>
              <a:t>Classification Systems</a:t>
            </a:r>
            <a:r>
              <a:rPr lang="en-GB" dirty="0"/>
              <a:t>, 270-292.</a:t>
            </a:r>
          </a:p>
          <a:p>
            <a:r>
              <a:rPr lang="en-GB" dirty="0"/>
              <a:t>Demuth, K., &amp; Ellis, D. (2008). Revisiting the acquisition of Sesotho noun class prefixes. Mahwah, NJ: Lawrence Erlbaum.</a:t>
            </a:r>
          </a:p>
          <a:p>
            <a:r>
              <a:rPr lang="en-GB" dirty="0"/>
              <a:t>Denny, J.P. &amp; </a:t>
            </a:r>
            <a:r>
              <a:rPr lang="en-GB" dirty="0" err="1"/>
              <a:t>Creider</a:t>
            </a:r>
            <a:r>
              <a:rPr lang="en-GB" dirty="0"/>
              <a:t>, C.A. 1986. The semantics of noun classes in Proto-Bantu. In </a:t>
            </a:r>
            <a:r>
              <a:rPr lang="en-GB" i="1" dirty="0"/>
              <a:t>Noun classes and categorization</a:t>
            </a:r>
            <a:r>
              <a:rPr lang="en-GB" dirty="0"/>
              <a:t>. C. Craig, Ed. Amsterdam/ Philadelphia: John </a:t>
            </a:r>
            <a:r>
              <a:rPr lang="en-GB" dirty="0" err="1"/>
              <a:t>Benjamins</a:t>
            </a:r>
            <a:r>
              <a:rPr lang="en-GB" dirty="0"/>
              <a:t> Publishing Company.</a:t>
            </a:r>
          </a:p>
          <a:p>
            <a:r>
              <a:rPr lang="en-GB" dirty="0"/>
              <a:t>Desrochers, A., </a:t>
            </a:r>
            <a:r>
              <a:rPr lang="en-GB" dirty="0" err="1"/>
              <a:t>Paivio</a:t>
            </a:r>
            <a:r>
              <a:rPr lang="en-GB" dirty="0"/>
              <a:t>, A., &amp; Desrochers, S. (1989). </a:t>
            </a:r>
            <a:r>
              <a:rPr lang="en-GB" dirty="0" err="1"/>
              <a:t>L’effet</a:t>
            </a:r>
            <a:r>
              <a:rPr lang="en-GB" dirty="0"/>
              <a:t> de la </a:t>
            </a:r>
            <a:r>
              <a:rPr lang="en-GB" dirty="0" err="1"/>
              <a:t>fréquence</a:t>
            </a:r>
            <a:r>
              <a:rPr lang="en-GB" dirty="0"/>
              <a:t> </a:t>
            </a:r>
            <a:r>
              <a:rPr lang="en-GB" dirty="0" err="1"/>
              <a:t>d’usage</a:t>
            </a:r>
            <a:r>
              <a:rPr lang="en-GB" dirty="0"/>
              <a:t> des </a:t>
            </a:r>
            <a:r>
              <a:rPr lang="en-GB" dirty="0" err="1"/>
              <a:t>noms</a:t>
            </a:r>
            <a:r>
              <a:rPr lang="en-GB" dirty="0"/>
              <a:t> </a:t>
            </a:r>
            <a:r>
              <a:rPr lang="en-GB" dirty="0" err="1"/>
              <a:t>inanimés</a:t>
            </a:r>
            <a:r>
              <a:rPr lang="en-GB" dirty="0"/>
              <a:t> et de la </a:t>
            </a:r>
            <a:r>
              <a:rPr lang="en-GB" dirty="0" err="1"/>
              <a:t>valeur</a:t>
            </a:r>
            <a:r>
              <a:rPr lang="en-GB" dirty="0"/>
              <a:t> </a:t>
            </a:r>
            <a:r>
              <a:rPr lang="en-GB" dirty="0" err="1"/>
              <a:t>prédictive</a:t>
            </a:r>
            <a:r>
              <a:rPr lang="en-GB" dirty="0"/>
              <a:t> de </a:t>
            </a:r>
            <a:r>
              <a:rPr lang="en-GB" dirty="0" err="1"/>
              <a:t>leur</a:t>
            </a:r>
            <a:r>
              <a:rPr lang="en-GB" dirty="0"/>
              <a:t> </a:t>
            </a:r>
            <a:r>
              <a:rPr lang="en-GB" dirty="0" err="1"/>
              <a:t>terminaison</a:t>
            </a:r>
            <a:r>
              <a:rPr lang="en-GB" dirty="0"/>
              <a:t> sur </a:t>
            </a:r>
            <a:r>
              <a:rPr lang="en-GB" dirty="0" err="1"/>
              <a:t>l’identification</a:t>
            </a:r>
            <a:r>
              <a:rPr lang="en-GB" dirty="0"/>
              <a:t> du genre grammatical. </a:t>
            </a:r>
            <a:r>
              <a:rPr lang="en-GB" i="1" dirty="0"/>
              <a:t>Revue Canadienne de </a:t>
            </a:r>
            <a:r>
              <a:rPr lang="en-GB" i="1" dirty="0" err="1"/>
              <a:t>Psychologie</a:t>
            </a:r>
            <a:r>
              <a:rPr lang="en-GB" i="1" dirty="0"/>
              <a:t>, </a:t>
            </a:r>
            <a:r>
              <a:rPr lang="en-GB" b="1" dirty="0"/>
              <a:t>43, </a:t>
            </a:r>
            <a:r>
              <a:rPr lang="en-GB" dirty="0"/>
              <a:t>62–73.</a:t>
            </a:r>
          </a:p>
          <a:p>
            <a:r>
              <a:rPr lang="en-GB" dirty="0"/>
              <a:t>Dixon, R. (1986). Noun classes and noun classification in typological perspective. In C. G. Craig (Ed.), Noun classes and categorization (pp. 105–112). Philadelphia, PA: John </a:t>
            </a:r>
            <a:r>
              <a:rPr lang="en-GB" dirty="0" err="1"/>
              <a:t>Benjamins</a:t>
            </a:r>
            <a:r>
              <a:rPr lang="en-GB" dirty="0"/>
              <a:t>.</a:t>
            </a:r>
          </a:p>
          <a:p>
            <a:r>
              <a:rPr lang="en-GB" dirty="0"/>
              <a:t>Eberhard, David M, F. Simons and Charles, D. (2019). </a:t>
            </a:r>
            <a:r>
              <a:rPr lang="en-GB" i="1" dirty="0"/>
              <a:t>Kîîtharaka.</a:t>
            </a:r>
            <a:r>
              <a:rPr lang="en-GB" dirty="0"/>
              <a:t> (</a:t>
            </a:r>
            <a:r>
              <a:rPr lang="en-GB" dirty="0" err="1"/>
              <a:t>Fennigh</a:t>
            </a:r>
            <a:r>
              <a:rPr lang="en-GB" dirty="0"/>
              <a:t>, Ed.) Retrieved 09 28, 2019, from </a:t>
            </a:r>
            <a:r>
              <a:rPr lang="en-GB" dirty="0" err="1"/>
              <a:t>Ethnologue</a:t>
            </a:r>
            <a:r>
              <a:rPr lang="en-GB" dirty="0"/>
              <a:t>: Languages of the World: http://</a:t>
            </a:r>
            <a:r>
              <a:rPr lang="en-GB" dirty="0" err="1"/>
              <a:t>www.ethnologue.com</a:t>
            </a:r>
            <a:endParaRPr lang="en-GB" dirty="0"/>
          </a:p>
          <a:p>
            <a:r>
              <a:rPr lang="en-GB" dirty="0" err="1"/>
              <a:t>Frigo</a:t>
            </a:r>
            <a:r>
              <a:rPr lang="en-GB" dirty="0"/>
              <a:t>, L., &amp; McDonald, J. (1998). Properties of phonological markers that affect the acquisition of gender-like subclasses. Journal of Memory and Language, 39, 218–245.</a:t>
            </a:r>
          </a:p>
          <a:p>
            <a:r>
              <a:rPr lang="en-GB" dirty="0"/>
              <a:t>Gagliardi, A. and </a:t>
            </a:r>
            <a:r>
              <a:rPr lang="en-GB" dirty="0" err="1"/>
              <a:t>Lidz</a:t>
            </a:r>
            <a:r>
              <a:rPr lang="en-GB" dirty="0"/>
              <a:t>, J. (2014). Statistical insensitivity in the acquisition of </a:t>
            </a:r>
            <a:r>
              <a:rPr lang="en-GB" dirty="0" err="1"/>
              <a:t>Tsez</a:t>
            </a:r>
            <a:r>
              <a:rPr lang="en-GB" dirty="0"/>
              <a:t> noun classes. Language, 90(1):58–89..</a:t>
            </a:r>
          </a:p>
          <a:p>
            <a:r>
              <a:rPr lang="en-GB" dirty="0" err="1"/>
              <a:t>Givón</a:t>
            </a:r>
            <a:r>
              <a:rPr lang="en-GB" dirty="0"/>
              <a:t>, T. (1971b). Historical syntax and synchronic morphology: an archaeologist's field trip. </a:t>
            </a:r>
            <a:r>
              <a:rPr lang="en-GB" i="1" dirty="0"/>
              <a:t>CLS</a:t>
            </a:r>
            <a:r>
              <a:rPr lang="en-GB" dirty="0"/>
              <a:t>. 7:394–415.</a:t>
            </a:r>
          </a:p>
          <a:p>
            <a:r>
              <a:rPr lang="en-GB" dirty="0"/>
              <a:t>Guthrie, Malcolm (1967–71) </a:t>
            </a:r>
            <a:r>
              <a:rPr lang="en-GB" i="1" dirty="0"/>
              <a:t>Comparative Bantu: an introduction to the comparative linguistics and prehistory of the Bantu languages</a:t>
            </a:r>
            <a:r>
              <a:rPr lang="en-GB" dirty="0"/>
              <a:t>. 4 vols. Farnborough: Gregg Press.</a:t>
            </a:r>
          </a:p>
          <a:p>
            <a:r>
              <a:rPr lang="en-GB" dirty="0"/>
              <a:t>Hockett, C. F. (1958) A Course in Modern Linguistics. New York: Macmillan. 1966. What Algonquian is really like. </a:t>
            </a:r>
            <a:r>
              <a:rPr lang="en-GB" i="1" dirty="0"/>
              <a:t>International Journal of American Linguistics </a:t>
            </a:r>
            <a:r>
              <a:rPr lang="en-GB" dirty="0"/>
              <a:t>32:59-73</a:t>
            </a:r>
          </a:p>
          <a:p>
            <a:r>
              <a:rPr lang="en-GB" dirty="0" err="1"/>
              <a:t>Msaka</a:t>
            </a:r>
            <a:r>
              <a:rPr lang="en-GB" dirty="0"/>
              <a:t>, P.(2019) Nominal classification in </a:t>
            </a:r>
            <a:r>
              <a:rPr lang="en-GB" dirty="0" err="1"/>
              <a:t>bantu</a:t>
            </a:r>
            <a:r>
              <a:rPr lang="en-GB" dirty="0"/>
              <a:t> revisited: The perspective from Chichewa. PhD dissertation: </a:t>
            </a:r>
            <a:r>
              <a:rPr lang="en-GB" i="1" dirty="0"/>
              <a:t>Stellenbosch University. Available at:</a:t>
            </a:r>
            <a:r>
              <a:rPr lang="en-GB" dirty="0">
                <a:hlinkClick r:id="rId2"/>
              </a:rPr>
              <a:t> </a:t>
            </a:r>
            <a:r>
              <a:rPr lang="en-GB" i="1" dirty="0">
                <a:hlinkClick r:id="rId2"/>
              </a:rPr>
              <a:t>http://hdl.handle.net/10019.1/107220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1B9A84-60F0-7D71-6343-A8A4D04C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F6EDD-9CA0-0BEF-6AE8-8D5D0D39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798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B9B6A111-4826-8869-C53F-C1D480CA1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28"/>
          <a:stretch/>
        </p:blipFill>
        <p:spPr>
          <a:xfrm>
            <a:off x="1" y="2695788"/>
            <a:ext cx="11078308" cy="19902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F45B3-057B-9C69-6607-E83C73F8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75</a:t>
            </a:fld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B3E2E-FFE2-A6CB-B064-D0DD219D173A}"/>
              </a:ext>
            </a:extLst>
          </p:cNvPr>
          <p:cNvSpPr txBox="1"/>
          <p:nvPr/>
        </p:nvSpPr>
        <p:spPr>
          <a:xfrm>
            <a:off x="671514" y="2681394"/>
            <a:ext cx="741944" cy="5423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C62E5C-D336-1058-AFDF-468AB66B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"/>
            <a:ext cx="12192000" cy="86701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Derivation of the Tolerance Principle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12064-BF8F-2DED-0B78-05E7660A2E51}"/>
              </a:ext>
            </a:extLst>
          </p:cNvPr>
          <p:cNvSpPr txBox="1"/>
          <p:nvPr/>
        </p:nvSpPr>
        <p:spPr>
          <a:xfrm>
            <a:off x="441960" y="1021080"/>
            <a:ext cx="11506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GB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TP assumes that the distribution of lexical items follow </a:t>
            </a:r>
            <a:r>
              <a:rPr lang="en-GB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Zipf’s</a:t>
            </a:r>
            <a:r>
              <a:rPr lang="en-GB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 law (</a:t>
            </a:r>
            <a:r>
              <a:rPr lang="en-GB" sz="2400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Zipf</a:t>
            </a:r>
            <a:r>
              <a:rPr lang="en-GB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, 1949):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The rank (r) of a word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lang="en-GB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Helvetica" pitchFamily="2" charset="0"/>
                <a:cs typeface="Times New Roman" panose="02020603050405020304" pitchFamily="18" charset="0"/>
              </a:rPr>
              <a:t>in a naturally occurring corpora is inversely proportional to its frequency. Using this assumption, we can calculate the probability of a random ranked word, thus: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60502-E471-832E-0977-44C5D885214E}"/>
              </a:ext>
            </a:extLst>
          </p:cNvPr>
          <p:cNvSpPr txBox="1"/>
          <p:nvPr/>
        </p:nvSpPr>
        <p:spPr>
          <a:xfrm>
            <a:off x="671514" y="5181600"/>
            <a:ext cx="1084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  <a:cs typeface="Times New Roman" panose="02020603050405020304" pitchFamily="18" charset="0"/>
              </a:rPr>
              <a:t>For a non-productive rule (T(N, N)), rank = r = r units of time, hence: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4E3A57-C83E-3856-0EA6-7D12CF1A6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37" y="5743120"/>
            <a:ext cx="3704602" cy="7056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9CFB4-B669-40F4-D893-AB1055699DBA}"/>
              </a:ext>
            </a:extLst>
          </p:cNvPr>
          <p:cNvSpPr txBox="1"/>
          <p:nvPr/>
        </p:nvSpPr>
        <p:spPr>
          <a:xfrm>
            <a:off x="2392680" y="5885213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Sum probability 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75203-2A3F-0C6A-68B0-35E4F51E034C}"/>
              </a:ext>
            </a:extLst>
          </p:cNvPr>
          <p:cNvSpPr txBox="1"/>
          <p:nvPr/>
        </p:nvSpPr>
        <p:spPr>
          <a:xfrm>
            <a:off x="8303949" y="4622314"/>
            <a:ext cx="2318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(Yang, 2018:2)</a:t>
            </a:r>
          </a:p>
        </p:txBody>
      </p:sp>
    </p:spTree>
    <p:extLst>
      <p:ext uri="{BB962C8B-B14F-4D97-AF65-F5344CB8AC3E}">
        <p14:creationId xmlns:p14="http://schemas.microsoft.com/office/powerpoint/2010/main" val="757700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Helvetica" pitchFamily="2" charset="0"/>
              </a:rPr>
              <a:t>Results: unproductive semantic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61E77-6063-2B75-9FCA-22B3CC26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76</a:t>
            </a:fld>
            <a:endParaRPr lang="en-US" sz="28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C55CB89-0A5F-5C3E-B348-1F223C868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635227"/>
            <a:ext cx="11604171" cy="4977946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endParaRPr lang="en-US" sz="1900" dirty="0"/>
          </a:p>
          <a:p>
            <a:pPr marL="514350" indent="-514350">
              <a:buAutoNum type="romanLcParenR"/>
            </a:pPr>
            <a:r>
              <a:rPr lang="en-US" sz="2800" dirty="0">
                <a:highlight>
                  <a:srgbClr val="FFFF00"/>
                </a:highlight>
              </a:rPr>
              <a:t>If [+(super)human         Class 1</a:t>
            </a:r>
          </a:p>
          <a:p>
            <a:pPr marL="514350" indent="-514350">
              <a:buAutoNum type="romanLcParenR"/>
            </a:pPr>
            <a:r>
              <a:rPr lang="en-US" sz="2800" dirty="0">
                <a:highlight>
                  <a:srgbClr val="FFFF00"/>
                </a:highlight>
              </a:rPr>
              <a:t>If [+animal]          class 3, 5, 7, 9, 11</a:t>
            </a:r>
          </a:p>
          <a:p>
            <a:pPr marL="514350" indent="-514350">
              <a:buAutoNum type="romanLcParenR"/>
            </a:pPr>
            <a:r>
              <a:rPr lang="en-US" sz="2800" dirty="0"/>
              <a:t> If [+plant part]         class 5, 11</a:t>
            </a:r>
          </a:p>
          <a:p>
            <a:pPr marL="514350" indent="-514350">
              <a:buAutoNum type="romanLcParenR"/>
            </a:pPr>
            <a:r>
              <a:rPr lang="en-US" sz="2800" dirty="0"/>
              <a:t>If [+wooden]           class 5</a:t>
            </a:r>
          </a:p>
          <a:p>
            <a:pPr marL="514350" indent="-514350">
              <a:buAutoNum type="romanLcParenR"/>
            </a:pPr>
            <a:r>
              <a:rPr lang="en-US" sz="2800" dirty="0"/>
              <a:t>If [+narrow]            class 11</a:t>
            </a:r>
          </a:p>
          <a:p>
            <a:pPr marL="514350" indent="-514350">
              <a:buAutoNum type="romanLcParenR"/>
            </a:pPr>
            <a:r>
              <a:rPr lang="en-US" sz="2800" dirty="0"/>
              <a:t>If [+wavy]             class 11</a:t>
            </a:r>
          </a:p>
          <a:p>
            <a:pPr marL="514350" indent="-514350">
              <a:buAutoNum type="romanLcParenR"/>
            </a:pPr>
            <a:r>
              <a:rPr lang="en-US" sz="2800" dirty="0">
                <a:highlight>
                  <a:srgbClr val="FFFF00"/>
                </a:highlight>
              </a:rPr>
              <a:t>If [+ artefacts]               class 7</a:t>
            </a:r>
          </a:p>
          <a:p>
            <a:pPr marL="514350" indent="-514350">
              <a:buAutoNum type="romanLcParenR"/>
            </a:pPr>
            <a:r>
              <a:rPr lang="en-US" sz="2800" dirty="0"/>
              <a:t>If [+protruding]         class 3</a:t>
            </a:r>
          </a:p>
          <a:p>
            <a:pPr marL="514350" indent="-514350">
              <a:buAutoNum type="romanLcParenR"/>
            </a:pPr>
            <a:r>
              <a:rPr lang="en-US" sz="2800" dirty="0"/>
              <a:t>If [+dispersive mass]         class 3</a:t>
            </a:r>
          </a:p>
          <a:p>
            <a:pPr marL="514350" indent="-514350">
              <a:buAutoNum type="romanLcParenR"/>
            </a:pPr>
            <a:r>
              <a:rPr lang="en-US" sz="2800" dirty="0"/>
              <a:t>If [+cohesive mass]          class  5       </a:t>
            </a:r>
          </a:p>
          <a:p>
            <a:pPr marL="0" indent="0">
              <a:buNone/>
            </a:pPr>
            <a:endParaRPr lang="en-US" sz="1800" dirty="0"/>
          </a:p>
          <a:p>
            <a:pPr marL="514350" indent="-514350">
              <a:buAutoNum type="romanLcParenR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900" dirty="0"/>
          </a:p>
          <a:p>
            <a:pPr marL="514350" indent="-514350">
              <a:buAutoNum type="romanLcParenR"/>
            </a:pPr>
            <a:endParaRPr lang="en-US" sz="900" dirty="0"/>
          </a:p>
          <a:p>
            <a:pPr marL="514350" indent="-514350">
              <a:buAutoNum type="romanLcParenR"/>
            </a:pPr>
            <a:endParaRPr lang="en-US" sz="900" dirty="0"/>
          </a:p>
          <a:p>
            <a:pPr marL="514350" indent="-514350">
              <a:buAutoNum type="romanLcParenR"/>
            </a:pPr>
            <a:endParaRPr lang="en-US" sz="900" dirty="0"/>
          </a:p>
          <a:p>
            <a:pPr marL="514350" indent="-514350">
              <a:buAutoNum type="romanLcParenR"/>
            </a:pPr>
            <a:endParaRPr lang="en-US" sz="9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DEFD5B-CCD9-D854-BBA0-FFFEA68C5A43}"/>
              </a:ext>
            </a:extLst>
          </p:cNvPr>
          <p:cNvCxnSpPr/>
          <p:nvPr/>
        </p:nvCxnSpPr>
        <p:spPr>
          <a:xfrm>
            <a:off x="3664763" y="1189701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167CCB7-E182-E826-50BC-65720D4555AE}"/>
              </a:ext>
            </a:extLst>
          </p:cNvPr>
          <p:cNvCxnSpPr/>
          <p:nvPr/>
        </p:nvCxnSpPr>
        <p:spPr>
          <a:xfrm>
            <a:off x="2726921" y="1660714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2DDCCD-F51B-6561-4220-8B539678F615}"/>
              </a:ext>
            </a:extLst>
          </p:cNvPr>
          <p:cNvCxnSpPr/>
          <p:nvPr/>
        </p:nvCxnSpPr>
        <p:spPr>
          <a:xfrm>
            <a:off x="2879321" y="2535809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334A6F-B34E-4CB2-7F91-B133EB6C5794}"/>
              </a:ext>
            </a:extLst>
          </p:cNvPr>
          <p:cNvCxnSpPr/>
          <p:nvPr/>
        </p:nvCxnSpPr>
        <p:spPr>
          <a:xfrm>
            <a:off x="3999311" y="4736994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A7E5D3B-B569-11D7-F72C-B582821708E2}"/>
              </a:ext>
            </a:extLst>
          </p:cNvPr>
          <p:cNvCxnSpPr/>
          <p:nvPr/>
        </p:nvCxnSpPr>
        <p:spPr>
          <a:xfrm>
            <a:off x="2904069" y="2838174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0BDC98D-6DC7-83BF-26E8-6F6C37F46BC8}"/>
              </a:ext>
            </a:extLst>
          </p:cNvPr>
          <p:cNvCxnSpPr/>
          <p:nvPr/>
        </p:nvCxnSpPr>
        <p:spPr>
          <a:xfrm>
            <a:off x="2728847" y="3286539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C798F89-ED67-B0FF-3CC7-F6C784940D6A}"/>
              </a:ext>
            </a:extLst>
          </p:cNvPr>
          <p:cNvCxnSpPr/>
          <p:nvPr/>
        </p:nvCxnSpPr>
        <p:spPr>
          <a:xfrm>
            <a:off x="3860799" y="5211189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098ADF-78F3-BFE5-76F3-906E760352DE}"/>
              </a:ext>
            </a:extLst>
          </p:cNvPr>
          <p:cNvCxnSpPr/>
          <p:nvPr/>
        </p:nvCxnSpPr>
        <p:spPr>
          <a:xfrm>
            <a:off x="3234267" y="3851681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F6BC4E-F0BE-C505-76FB-47A647DC4642}"/>
              </a:ext>
            </a:extLst>
          </p:cNvPr>
          <p:cNvCxnSpPr/>
          <p:nvPr/>
        </p:nvCxnSpPr>
        <p:spPr>
          <a:xfrm>
            <a:off x="3066636" y="4287205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BF04B9-2333-9D1C-44D7-D9F70BB7DC58}"/>
              </a:ext>
            </a:extLst>
          </p:cNvPr>
          <p:cNvCxnSpPr/>
          <p:nvPr/>
        </p:nvCxnSpPr>
        <p:spPr>
          <a:xfrm>
            <a:off x="3149605" y="2071022"/>
            <a:ext cx="6265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8060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015-5434-FB2C-4AD0-FF2CFDAC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Two super-agreement noun classes (</a:t>
            </a:r>
            <a:r>
              <a:rPr lang="en-US" sz="2800" dirty="0" err="1"/>
              <a:t>Msaka</a:t>
            </a:r>
            <a:r>
              <a:rPr lang="en-US" sz="2800" dirty="0"/>
              <a:t>, 2019)</a:t>
            </a:r>
          </a:p>
          <a:p>
            <a:pPr marL="0" indent="0">
              <a:buNone/>
            </a:pPr>
            <a:r>
              <a:rPr lang="en-US" sz="2800" dirty="0"/>
              <a:t>              a) human/animate/agentive ~ animate </a:t>
            </a:r>
          </a:p>
          <a:p>
            <a:pPr marL="0" indent="0">
              <a:buNone/>
            </a:pPr>
            <a:r>
              <a:rPr lang="en-US" sz="2800" dirty="0"/>
              <a:t>               b) non-human/inanimate/non-agentive ~ inanimate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Diagram, table&#10;&#10;Description automatically generated with medium confidence">
            <a:extLst>
              <a:ext uri="{FF2B5EF4-FFF2-40B4-BE49-F238E27FC236}">
                <a16:creationId xmlns:a16="http://schemas.microsoft.com/office/drawing/2014/main" id="{AF220D5F-88E3-E24A-B5BA-108C44E7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4" y="2681394"/>
            <a:ext cx="9436100" cy="345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F45B3-057B-9C69-6607-E83C73F8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77</a:t>
            </a:fld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B3E2E-FFE2-A6CB-B064-D0DD219D173A}"/>
              </a:ext>
            </a:extLst>
          </p:cNvPr>
          <p:cNvSpPr txBox="1"/>
          <p:nvPr/>
        </p:nvSpPr>
        <p:spPr>
          <a:xfrm>
            <a:off x="671514" y="2681394"/>
            <a:ext cx="741944" cy="5423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0C62E5C-D336-1058-AFDF-468AB66B7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"/>
            <a:ext cx="12192000" cy="867017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Implications: comparison with Chichewa</a:t>
            </a:r>
          </a:p>
        </p:txBody>
      </p:sp>
    </p:spTree>
    <p:extLst>
      <p:ext uri="{BB962C8B-B14F-4D97-AF65-F5344CB8AC3E}">
        <p14:creationId xmlns:p14="http://schemas.microsoft.com/office/powerpoint/2010/main" val="39738733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015-5434-FB2C-4AD0-FF2CFDAC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Limited variety of written Kîîtharaka text- relied on Kîîtharaka bible (BTL, 2019)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Bible lacks diversity on some semantic domains (e.g., names of local trees, local animals, body parts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sz="2800" dirty="0"/>
              <a:t>Translated SIL comparative African word list (Snider &amp; Roberts, 2006)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Tolerance Principle give us </a:t>
            </a:r>
            <a:r>
              <a:rPr lang="en-US" sz="2800" i="1" dirty="0"/>
              <a:t>predictions</a:t>
            </a:r>
            <a:r>
              <a:rPr lang="en-US" sz="2800" dirty="0"/>
              <a:t> of human </a:t>
            </a:r>
            <a:r>
              <a:rPr lang="en-US" sz="2800" dirty="0" err="1"/>
              <a:t>behaviour</a:t>
            </a:r>
            <a:endParaRPr lang="en-US" sz="2800" dirty="0"/>
          </a:p>
          <a:p>
            <a:pPr lvl="1">
              <a:spcAft>
                <a:spcPts val="600"/>
              </a:spcAft>
            </a:pPr>
            <a:r>
              <a:rPr lang="en-US" sz="2800" dirty="0"/>
              <a:t>Need for confirmation through experimenting with </a:t>
            </a:r>
            <a:r>
              <a:rPr lang="en-US" sz="2800" dirty="0" err="1"/>
              <a:t>Kîîtharaka</a:t>
            </a:r>
            <a:r>
              <a:rPr lang="en-US" sz="2800" dirty="0"/>
              <a:t> speakers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0900-B791-EF91-4CBC-F94A51F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Corpus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3EAF-1C6A-EB5D-9778-6CC876F5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78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4127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A5195-8DF0-D637-BE35-981CCE2CC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074510"/>
            <a:ext cx="11830851" cy="5447313"/>
          </a:xfrm>
        </p:spPr>
        <p:txBody>
          <a:bodyPr>
            <a:noAutofit/>
          </a:bodyPr>
          <a:lstStyle/>
          <a:p>
            <a:pPr lvl="0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latin typeface="Helvetica" pitchFamily="2" charset="0"/>
              </a:rPr>
              <a:t>Goals: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dirty="0">
                <a:latin typeface="Helvetica" pitchFamily="2" charset="0"/>
              </a:rPr>
              <a:t>Test TP predictions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2800" dirty="0">
                <a:latin typeface="Helvetica" pitchFamily="2" charset="0"/>
              </a:rPr>
              <a:t>What semantic and morpho-phonological rules are speakers sensitive to when classifying novel nouns?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dirty="0">
                <a:latin typeface="Helvetica" pitchFamily="2" charset="0"/>
              </a:rPr>
              <a:t>What is the relative importance of semantic and morpho-phonological cues?</a:t>
            </a:r>
          </a:p>
          <a:p>
            <a:pPr lvl="2">
              <a:spcAft>
                <a:spcPts val="600"/>
              </a:spcAft>
            </a:pPr>
            <a:r>
              <a:rPr lang="en-US" sz="2800" dirty="0"/>
              <a:t>Results of similar experiments outside Bantu: children learning noun classes prefer phonology cues even when statistically less reliable than semantic cues </a:t>
            </a:r>
            <a:r>
              <a:rPr lang="en-US" sz="2400" dirty="0"/>
              <a:t>(as in Karmiloff-Smith, 1981; Gagliardi &amp; </a:t>
            </a:r>
            <a:r>
              <a:rPr lang="en-US" sz="2400" dirty="0" err="1"/>
              <a:t>Lidz</a:t>
            </a:r>
            <a:r>
              <a:rPr lang="en-US" sz="2400" dirty="0"/>
              <a:t>, 2014 </a:t>
            </a:r>
            <a:r>
              <a:rPr lang="en-US" sz="2400" dirty="0" err="1"/>
              <a:t>a.o.</a:t>
            </a:r>
            <a:r>
              <a:rPr lang="en-US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A90D9-1E8B-D94B-A81B-6736CCAF871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Next steps: psycholinguistic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5FA9B-923E-811E-E849-3923D80F4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1106" y="637508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2800" smtClean="0"/>
              <a:t>79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7481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F81EE789-B76A-5DCB-52F5-974BA865F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681808"/>
              </p:ext>
            </p:extLst>
          </p:nvPr>
        </p:nvGraphicFramePr>
        <p:xfrm>
          <a:off x="6049477" y="2046256"/>
          <a:ext cx="502472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42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498759456"/>
                    </a:ext>
                  </a:extLst>
                </a:gridCol>
                <a:gridCol w="1212005">
                  <a:extLst>
                    <a:ext uri="{9D8B030D-6E8A-4147-A177-3AD203B41FA5}">
                      <a16:colId xmlns:a16="http://schemas.microsoft.com/office/drawing/2014/main" val="298721630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(10)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>
                        <a:solidFill>
                          <a:schemeClr val="bg2"/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(11) </a:t>
                      </a:r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personne</a:t>
                      </a:r>
                      <a:endParaRPr lang="en-GB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person.F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(12)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camionn</a:t>
                      </a: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(13)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squel</a:t>
                      </a: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6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skeleton.M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35109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F3F054EF-C7E9-619B-437A-90FAF3681B51}"/>
              </a:ext>
            </a:extLst>
          </p:cNvPr>
          <p:cNvGraphicFramePr>
            <a:graphicFrameLocks noGrp="1"/>
          </p:cNvGraphicFramePr>
          <p:nvPr/>
        </p:nvGraphicFramePr>
        <p:xfrm>
          <a:off x="496613" y="2005535"/>
          <a:ext cx="5597373" cy="456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Kîîtharaka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(6)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(7)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kîroria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b="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î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7.prophet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(8)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î</a:t>
                      </a: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the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ûûra</a:t>
                      </a:r>
                      <a:endParaRPr lang="en-GB" sz="24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5.father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1.dist.dem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(9)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nkoma</a:t>
                      </a:r>
                      <a:endParaRPr lang="en-US" sz="24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aathi</a:t>
                      </a:r>
                      <a:endParaRPr lang="en-GB" sz="24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42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9.devil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1.went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28201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074511"/>
            <a:ext cx="11604171" cy="880603"/>
          </a:xfrm>
        </p:spPr>
        <p:txBody>
          <a:bodyPr anchor="t">
            <a:noAutofit/>
          </a:bodyPr>
          <a:lstStyle/>
          <a:p>
            <a:pPr lvl="0"/>
            <a:r>
              <a:rPr lang="en-GB" sz="2800" dirty="0"/>
              <a:t>But there are typically, many exceptions!...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determines noun class in a language?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23C13-2270-9755-AD5F-FB5AA5961F25}"/>
              </a:ext>
            </a:extLst>
          </p:cNvPr>
          <p:cNvSpPr txBox="1"/>
          <p:nvPr/>
        </p:nvSpPr>
        <p:spPr>
          <a:xfrm>
            <a:off x="10342073" y="59506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98031-286B-8959-3B88-3E49A4C05BAC}"/>
              </a:ext>
            </a:extLst>
          </p:cNvPr>
          <p:cNvSpPr txBox="1"/>
          <p:nvPr/>
        </p:nvSpPr>
        <p:spPr>
          <a:xfrm>
            <a:off x="5339618" y="36991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21A527-3434-1B2B-7BFA-BC48BF9AB826}"/>
              </a:ext>
            </a:extLst>
          </p:cNvPr>
          <p:cNvCxnSpPr>
            <a:cxnSpLocks/>
          </p:cNvCxnSpPr>
          <p:nvPr/>
        </p:nvCxnSpPr>
        <p:spPr>
          <a:xfrm flipH="1">
            <a:off x="4509144" y="5691225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8A31F9-33C9-CF63-9FD2-29D84CDA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8</a:t>
            </a:fld>
            <a:endParaRPr lang="en-US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B45CCE-4160-989B-7828-C9D23DC88CEA}"/>
              </a:ext>
            </a:extLst>
          </p:cNvPr>
          <p:cNvCxnSpPr>
            <a:cxnSpLocks/>
          </p:cNvCxnSpPr>
          <p:nvPr/>
        </p:nvCxnSpPr>
        <p:spPr>
          <a:xfrm flipH="1">
            <a:off x="3973134" y="2719866"/>
            <a:ext cx="84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8444FA-9946-1CC4-18FF-20286900C062}"/>
              </a:ext>
            </a:extLst>
          </p:cNvPr>
          <p:cNvSpPr txBox="1"/>
          <p:nvPr/>
        </p:nvSpPr>
        <p:spPr>
          <a:xfrm>
            <a:off x="4787593" y="240264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semantics</a:t>
            </a:r>
          </a:p>
          <a:p>
            <a:r>
              <a:rPr lang="en-US" dirty="0">
                <a:latin typeface="Helvetica" pitchFamily="2" charset="0"/>
              </a:rPr>
              <a:t>(human)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6D41A0-78F3-D850-1884-6505DB21122A}"/>
              </a:ext>
            </a:extLst>
          </p:cNvPr>
          <p:cNvCxnSpPr>
            <a:cxnSpLocks/>
          </p:cNvCxnSpPr>
          <p:nvPr/>
        </p:nvCxnSpPr>
        <p:spPr>
          <a:xfrm flipH="1">
            <a:off x="10267677" y="2755035"/>
            <a:ext cx="69778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77461-550D-66AB-A97A-735DBEA10F47}"/>
              </a:ext>
            </a:extLst>
          </p:cNvPr>
          <p:cNvSpPr txBox="1"/>
          <p:nvPr/>
        </p:nvSpPr>
        <p:spPr>
          <a:xfrm>
            <a:off x="10945951" y="253568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(male)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41123-F5D1-F436-8D89-7FC9D71A3244}"/>
              </a:ext>
            </a:extLst>
          </p:cNvPr>
          <p:cNvCxnSpPr>
            <a:cxnSpLocks/>
          </p:cNvCxnSpPr>
          <p:nvPr/>
        </p:nvCxnSpPr>
        <p:spPr>
          <a:xfrm flipH="1">
            <a:off x="4509144" y="3848651"/>
            <a:ext cx="84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8B90E3-EDB2-83D1-9FF5-7699F48CD119}"/>
              </a:ext>
            </a:extLst>
          </p:cNvPr>
          <p:cNvSpPr txBox="1"/>
          <p:nvPr/>
        </p:nvSpPr>
        <p:spPr>
          <a:xfrm>
            <a:off x="10649912" y="4876198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morpho-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phonology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(-</a:t>
            </a:r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ette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C2FC3A-9A7B-D788-3A1D-5F08E1A2E139}"/>
              </a:ext>
            </a:extLst>
          </p:cNvPr>
          <p:cNvCxnSpPr>
            <a:cxnSpLocks/>
          </p:cNvCxnSpPr>
          <p:nvPr/>
        </p:nvCxnSpPr>
        <p:spPr>
          <a:xfrm flipH="1">
            <a:off x="9993179" y="5239530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F862F3-85E4-8A5F-CB59-71861ABA90A2}"/>
              </a:ext>
            </a:extLst>
          </p:cNvPr>
          <p:cNvCxnSpPr>
            <a:cxnSpLocks/>
          </p:cNvCxnSpPr>
          <p:nvPr/>
        </p:nvCxnSpPr>
        <p:spPr>
          <a:xfrm flipH="1">
            <a:off x="9644284" y="6135277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B58E04-8364-2627-8C57-8FE74D47BECB}"/>
              </a:ext>
            </a:extLst>
          </p:cNvPr>
          <p:cNvCxnSpPr>
            <a:cxnSpLocks/>
          </p:cNvCxnSpPr>
          <p:nvPr/>
        </p:nvCxnSpPr>
        <p:spPr>
          <a:xfrm flipH="1">
            <a:off x="10125874" y="3637440"/>
            <a:ext cx="697789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18245F-0F25-3F67-2639-D39B3CF5E07F}"/>
              </a:ext>
            </a:extLst>
          </p:cNvPr>
          <p:cNvSpPr txBox="1"/>
          <p:nvPr/>
        </p:nvSpPr>
        <p:spPr>
          <a:xfrm>
            <a:off x="5347518" y="55329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DFCFF-A997-8AD0-B905-C4203386C229}"/>
              </a:ext>
            </a:extLst>
          </p:cNvPr>
          <p:cNvSpPr txBox="1"/>
          <p:nvPr/>
        </p:nvSpPr>
        <p:spPr>
          <a:xfrm>
            <a:off x="10649912" y="3472652"/>
            <a:ext cx="703888" cy="373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    ?</a:t>
            </a:r>
          </a:p>
        </p:txBody>
      </p:sp>
    </p:spTree>
    <p:extLst>
      <p:ext uri="{BB962C8B-B14F-4D97-AF65-F5344CB8AC3E}">
        <p14:creationId xmlns:p14="http://schemas.microsoft.com/office/powerpoint/2010/main" val="20176433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03015-5434-FB2C-4AD0-FF2CFDACC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Noun classes are hard to understand…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If approached from a diachronically centric point of view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Without a theory of productivity, and without empirical evidence from speakers</a:t>
            </a:r>
          </a:p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GB" sz="2800" dirty="0"/>
              <a:t>A new approach that makes use of data from synchronic corpus and observation of human behaviour can help us better understand Kîîtharaka (Bantu) noun classes</a:t>
            </a:r>
            <a:endParaRPr lang="en-GB" sz="24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0900-B791-EF91-4CBC-F94A51F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D2A8D-7E5E-B3ED-214A-C9E9CA76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80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18610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8C19-F470-1C47-853B-56C80283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r>
              <a:rPr lang="en-US" sz="1400" dirty="0"/>
              <a:t>TP offers a mechanism of establishing the productivity of linguistic rules in a set of items with exceptions by providing a threshold beyond which the exceptions should not exceed for the rule to be productive.</a:t>
            </a:r>
          </a:p>
          <a:p>
            <a:pPr lvl="1"/>
            <a:r>
              <a:rPr lang="en-US" sz="1400" b="1" dirty="0"/>
              <a:t>Let rule R be defined over a set of N items. R is productive if and only if e the number of exceptions does not exceed 𝛉</a:t>
            </a:r>
            <a:r>
              <a:rPr lang="en-US" sz="1400" b="1" baseline="-25000" dirty="0"/>
              <a:t>N.</a:t>
            </a:r>
          </a:p>
          <a:p>
            <a:pPr marL="457200" lvl="1" indent="0">
              <a:buNone/>
            </a:pPr>
            <a:r>
              <a:rPr lang="en-US" sz="1400" b="1" baseline="-25000" dirty="0"/>
              <a:t>               </a:t>
            </a:r>
            <a:r>
              <a:rPr lang="en-US" sz="1400" b="1" dirty="0"/>
              <a:t>(</a:t>
            </a:r>
            <a:r>
              <a:rPr lang="en-US" sz="1400" dirty="0"/>
              <a:t>e ≤ 𝛉</a:t>
            </a:r>
            <a:r>
              <a:rPr lang="en-US" sz="1400" baseline="-25000" dirty="0"/>
              <a:t>N </a:t>
            </a:r>
            <a:r>
              <a:rPr lang="en-US" sz="1400" dirty="0"/>
              <a:t>= N/ln(N)                              (Yang, 2016)</a:t>
            </a:r>
          </a:p>
          <a:p>
            <a:r>
              <a:rPr lang="en-US" sz="1400" dirty="0"/>
              <a:t>The threshold (</a:t>
            </a:r>
            <a:r>
              <a:rPr lang="en-US" sz="1400" dirty="0" err="1"/>
              <a:t>Theta_N</a:t>
            </a:r>
            <a:r>
              <a:rPr lang="en-US" sz="1400" dirty="0"/>
              <a:t>) is an expression of the time complexity involved in processing all the items in a non-productive rule. </a:t>
            </a:r>
            <a:r>
              <a:rPr lang="en-US" sz="1400" dirty="0" err="1"/>
              <a:t>e.g</a:t>
            </a:r>
            <a:r>
              <a:rPr lang="en-US" sz="1400" dirty="0"/>
              <a:t>, in a list of 100 items with 10 exceptions, the time taken is expressed as:</a:t>
            </a:r>
          </a:p>
          <a:p>
            <a:pPr marL="0" indent="0">
              <a:buNone/>
            </a:pPr>
            <a:r>
              <a:rPr lang="en-US" sz="1400" dirty="0"/>
              <a:t>                Productive rule = T (N, e) = T(100, 10)</a:t>
            </a:r>
          </a:p>
          <a:p>
            <a:pPr marL="0" indent="0">
              <a:buNone/>
            </a:pPr>
            <a:r>
              <a:rPr lang="en-US" sz="1400" dirty="0"/>
              <a:t>               Unproductive rule= T(N,N) = T(100, 100) (takes more time- each item is accessed and listed)</a:t>
            </a:r>
          </a:p>
          <a:p>
            <a:pPr marL="0" indent="0">
              <a:buNone/>
            </a:pPr>
            <a:r>
              <a:rPr lang="en-US" sz="1400" dirty="0"/>
              <a:t>TP borrows substantially from two previous theories:</a:t>
            </a:r>
          </a:p>
          <a:p>
            <a:pPr marL="342900" indent="-342900">
              <a:buAutoNum type="arabicParenR"/>
            </a:pPr>
            <a:r>
              <a:rPr lang="en-US" sz="1400" dirty="0"/>
              <a:t>The Elsewhere Condition (Anderson, 1969; </a:t>
            </a:r>
            <a:r>
              <a:rPr lang="en-US" sz="1400" dirty="0" err="1"/>
              <a:t>Aronoff</a:t>
            </a:r>
            <a:r>
              <a:rPr lang="en-US" sz="1400" dirty="0"/>
              <a:t>, 1976)</a:t>
            </a:r>
          </a:p>
          <a:p>
            <a:pPr lvl="1"/>
            <a:r>
              <a:rPr lang="en-US" sz="1400" dirty="0"/>
              <a:t>Exceptions are processed earlier than regulars</a:t>
            </a:r>
          </a:p>
          <a:p>
            <a:pPr lvl="1"/>
            <a:r>
              <a:rPr lang="en-US" sz="1400" dirty="0"/>
              <a:t>Serial search- frequency sensitive (</a:t>
            </a:r>
            <a:r>
              <a:rPr lang="en-US" sz="1400" dirty="0" err="1"/>
              <a:t>Stermberg</a:t>
            </a:r>
            <a:r>
              <a:rPr lang="en-US" sz="1400" dirty="0"/>
              <a:t>, 1969; Forster, 1976)</a:t>
            </a:r>
          </a:p>
          <a:p>
            <a:pPr lvl="1"/>
            <a:endParaRPr lang="en-US" sz="1400" dirty="0"/>
          </a:p>
          <a:p>
            <a:pPr>
              <a:buFont typeface="+mj-lt"/>
              <a:buAutoNum type="arabicParenR"/>
            </a:pPr>
            <a:r>
              <a:rPr lang="en-US" sz="1400" dirty="0" err="1"/>
              <a:t>Zipf’s</a:t>
            </a:r>
            <a:r>
              <a:rPr lang="en-US" sz="1400" dirty="0"/>
              <a:t> Law (</a:t>
            </a:r>
            <a:r>
              <a:rPr lang="en-US" sz="1400" dirty="0" err="1"/>
              <a:t>Zipf</a:t>
            </a:r>
            <a:r>
              <a:rPr lang="en-US" sz="1400" dirty="0"/>
              <a:t>, 1949)</a:t>
            </a:r>
          </a:p>
          <a:p>
            <a:pPr lvl="1"/>
            <a:r>
              <a:rPr lang="en-US" sz="1400" dirty="0"/>
              <a:t>Yang uses it to derive the tolerance threshold (A function of probability and time needed to access all items in a non-productive rule)</a:t>
            </a:r>
          </a:p>
          <a:p>
            <a:pPr lvl="1"/>
            <a:r>
              <a:rPr lang="en-US" sz="1400" dirty="0"/>
              <a:t>The law states</a:t>
            </a:r>
            <a:r>
              <a:rPr lang="en-US" sz="1400" b="1" dirty="0"/>
              <a:t>: The rank (</a:t>
            </a:r>
            <a:r>
              <a:rPr lang="en-US" sz="1400" b="1" dirty="0" err="1"/>
              <a:t>r</a:t>
            </a:r>
            <a:r>
              <a:rPr lang="en-US" sz="1400" b="1" baseline="-25000" dirty="0" err="1"/>
              <a:t>i</a:t>
            </a:r>
            <a:r>
              <a:rPr lang="en-US" sz="1400" b="1" dirty="0"/>
              <a:t>) and the frequency (f</a:t>
            </a:r>
            <a:r>
              <a:rPr lang="en-US" sz="1400" b="1" baseline="-25000" dirty="0"/>
              <a:t>i</a:t>
            </a:r>
            <a:r>
              <a:rPr lang="en-US" sz="1400" b="1" dirty="0"/>
              <a:t>) of a word (</a:t>
            </a:r>
            <a:r>
              <a:rPr lang="en-US" sz="1400" b="1" dirty="0" err="1"/>
              <a:t>w</a:t>
            </a:r>
            <a:r>
              <a:rPr lang="en-US" sz="1400" b="1" baseline="-25000" dirty="0" err="1"/>
              <a:t>i</a:t>
            </a:r>
            <a:r>
              <a:rPr lang="en-US" sz="1400" b="1" dirty="0"/>
              <a:t>) in a corpus of natural language are inversely proportional (</a:t>
            </a:r>
            <a:r>
              <a:rPr lang="en-US" sz="1400" b="1" dirty="0" err="1"/>
              <a:t>r</a:t>
            </a:r>
            <a:r>
              <a:rPr lang="en-US" sz="1400" b="1" baseline="-25000" dirty="0" err="1"/>
              <a:t>i</a:t>
            </a:r>
            <a:r>
              <a:rPr lang="en-US" sz="1400" b="1" dirty="0" err="1"/>
              <a:t>f</a:t>
            </a:r>
            <a:r>
              <a:rPr lang="en-US" sz="1400" b="1" baseline="-25000" dirty="0" err="1"/>
              <a:t>i</a:t>
            </a:r>
            <a:r>
              <a:rPr lang="en-US" sz="1400" b="1" dirty="0"/>
              <a:t> = C).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0843D-BD60-A24D-AD01-123D041FB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Helvetica" pitchFamily="2" charset="0"/>
              </a:rPr>
              <a:t>An overview of Tolerance Principle (TP)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EF55D-1246-0228-6BC8-3D0C1F89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81</a:t>
            </a:fld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09375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A5195-8DF0-D637-BE35-981CCE2C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lnSpc>
                <a:spcPct val="110000"/>
              </a:lnSpc>
            </a:pPr>
            <a:r>
              <a:rPr lang="en-US" sz="3200" b="1" dirty="0">
                <a:latin typeface="Helvetica" pitchFamily="2" charset="0"/>
              </a:rPr>
              <a:t>Goal:</a:t>
            </a:r>
          </a:p>
          <a:p>
            <a:pPr lvl="1">
              <a:lnSpc>
                <a:spcPct val="110000"/>
              </a:lnSpc>
            </a:pPr>
            <a:r>
              <a:rPr lang="en-US" sz="3200" dirty="0">
                <a:latin typeface="Helvetica" pitchFamily="2" charset="0"/>
              </a:rPr>
              <a:t>Determine what semantic rules speakers are sensitive to when classifying nouns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200" dirty="0">
                <a:latin typeface="Helvetica" pitchFamily="2" charset="0"/>
              </a:rPr>
              <a:t>Test the predictions of the Tolerance Principle derived from our corpus</a:t>
            </a:r>
          </a:p>
          <a:p>
            <a:pPr lvl="0">
              <a:lnSpc>
                <a:spcPct val="110000"/>
              </a:lnSpc>
            </a:pPr>
            <a:r>
              <a:rPr lang="en-US" sz="3200" b="1" dirty="0">
                <a:latin typeface="Helvetica" pitchFamily="2" charset="0"/>
              </a:rPr>
              <a:t>Method:</a:t>
            </a:r>
          </a:p>
          <a:p>
            <a:pPr lvl="1">
              <a:lnSpc>
                <a:spcPct val="110000"/>
              </a:lnSpc>
            </a:pPr>
            <a:r>
              <a:rPr lang="en-US" sz="3200" dirty="0">
                <a:latin typeface="Helvetica" pitchFamily="2" charset="0"/>
              </a:rPr>
              <a:t>Present unfamiliar images with semantic characteristics of interest, paired with nonce words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200" dirty="0">
                <a:latin typeface="Helvetica" pitchFamily="2" charset="0"/>
              </a:rPr>
              <a:t>Prefixes and agreement masked, participants produce them</a:t>
            </a:r>
          </a:p>
          <a:p>
            <a:pPr lvl="0">
              <a:lnSpc>
                <a:spcPct val="110000"/>
              </a:lnSpc>
            </a:pPr>
            <a:r>
              <a:rPr lang="en-US" sz="3200" b="1" dirty="0">
                <a:latin typeface="Helvetica" pitchFamily="2" charset="0"/>
              </a:rPr>
              <a:t>Participants:</a:t>
            </a:r>
            <a:r>
              <a:rPr lang="en-US" sz="3200" dirty="0">
                <a:latin typeface="Helvetica" pitchFamily="2" charset="0"/>
              </a:rPr>
              <a:t> </a:t>
            </a:r>
            <a:r>
              <a:rPr lang="en-US" sz="3200" dirty="0" err="1">
                <a:latin typeface="Helvetica" pitchFamily="2" charset="0"/>
              </a:rPr>
              <a:t>Kîîtharaka</a:t>
            </a:r>
            <a:r>
              <a:rPr lang="en-US" sz="3200" dirty="0">
                <a:latin typeface="Helvetica" pitchFamily="2" charset="0"/>
              </a:rPr>
              <a:t> speakers 18 and over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A90D9-1E8B-D94B-A81B-6736CCAF871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Experiment 1: Semantic </a:t>
            </a:r>
            <a:r>
              <a:rPr lang="en-US" dirty="0">
                <a:latin typeface="Helvetica" pitchFamily="2" charset="0"/>
              </a:rPr>
              <a:t>C</a:t>
            </a:r>
            <a:r>
              <a:rPr lang="en-US" sz="4000" dirty="0">
                <a:latin typeface="Helvetica" pitchFamily="2" charset="0"/>
              </a:rPr>
              <a:t>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7D73CB-CB82-3077-B237-1CD9967C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031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A5195-8DF0-D637-BE35-981CCE2C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10000"/>
              </a:lnSpc>
            </a:pPr>
            <a:r>
              <a:rPr lang="en-US" sz="3200" b="1" dirty="0">
                <a:latin typeface="Helvetica" pitchFamily="2" charset="0"/>
              </a:rPr>
              <a:t>Goal: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Determine whether speakers sensitive to morpho-phonological cues in classifying nouns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sz="3200" dirty="0">
                <a:latin typeface="Helvetica" pitchFamily="2" charset="0"/>
              </a:rPr>
              <a:t>Test the predictions of the Tolerance Principle derived from our corpus</a:t>
            </a:r>
          </a:p>
          <a:p>
            <a:pPr lvl="0">
              <a:lnSpc>
                <a:spcPct val="110000"/>
              </a:lnSpc>
            </a:pPr>
            <a:r>
              <a:rPr lang="en-US" sz="3200" b="1" dirty="0">
                <a:latin typeface="Helvetica" pitchFamily="2" charset="0"/>
              </a:rPr>
              <a:t>Method:</a:t>
            </a:r>
          </a:p>
          <a:p>
            <a:pPr lvl="1">
              <a:lnSpc>
                <a:spcPct val="110000"/>
              </a:lnSpc>
            </a:pPr>
            <a:r>
              <a:rPr lang="en-US" sz="3200" dirty="0">
                <a:latin typeface="Helvetica" pitchFamily="2" charset="0"/>
              </a:rPr>
              <a:t>Present nonce words with prefixes of interest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P</a:t>
            </a:r>
            <a:r>
              <a:rPr lang="en-US" sz="3200" dirty="0">
                <a:latin typeface="Helvetica" pitchFamily="2" charset="0"/>
              </a:rPr>
              <a:t>articipants produce agreement in plural versions of the words</a:t>
            </a:r>
          </a:p>
          <a:p>
            <a:pPr lvl="0">
              <a:lnSpc>
                <a:spcPct val="110000"/>
              </a:lnSpc>
            </a:pPr>
            <a:r>
              <a:rPr lang="en-US" sz="3200" b="1" dirty="0">
                <a:latin typeface="Helvetica" pitchFamily="2" charset="0"/>
              </a:rPr>
              <a:t>Participants:</a:t>
            </a:r>
            <a:r>
              <a:rPr lang="en-US" sz="3200" dirty="0">
                <a:latin typeface="Helvetica" pitchFamily="2" charset="0"/>
              </a:rPr>
              <a:t> </a:t>
            </a:r>
            <a:r>
              <a:rPr lang="en-US" sz="3200" dirty="0" err="1">
                <a:latin typeface="Helvetica" pitchFamily="2" charset="0"/>
              </a:rPr>
              <a:t>Kîîtharaka</a:t>
            </a:r>
            <a:r>
              <a:rPr lang="en-US" sz="3200" dirty="0">
                <a:latin typeface="Helvetica" pitchFamily="2" charset="0"/>
              </a:rPr>
              <a:t> speakers 18 and over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A90D9-1E8B-D94B-A81B-6736CCAF871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Experiment 2: Morphophonological Cues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ECEFD-AB02-4DE4-2AAB-6A275E27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904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A5195-8DF0-D637-BE35-981CCE2CC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lnSpc>
                <a:spcPct val="110000"/>
              </a:lnSpc>
            </a:pPr>
            <a:r>
              <a:rPr lang="en-US" sz="3200" b="1" dirty="0">
                <a:latin typeface="Helvetica" pitchFamily="2" charset="0"/>
              </a:rPr>
              <a:t>Goal: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Determine which cues (between semantics and morphophonology) speakers prime in classifying nouns</a:t>
            </a:r>
          </a:p>
          <a:p>
            <a:pPr lvl="0">
              <a:lnSpc>
                <a:spcPct val="110000"/>
              </a:lnSpc>
            </a:pPr>
            <a:r>
              <a:rPr lang="en-US" sz="3200" b="1" dirty="0">
                <a:latin typeface="Helvetica" pitchFamily="2" charset="0"/>
              </a:rPr>
              <a:t>Method: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Present unfamiliar images with semantic characteristics of interest, paired with nonce words</a:t>
            </a:r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dirty="0"/>
              <a:t>Provide prefixes cuing a different class from image , participants produce agreement</a:t>
            </a:r>
          </a:p>
          <a:p>
            <a:pPr lvl="0">
              <a:lnSpc>
                <a:spcPct val="110000"/>
              </a:lnSpc>
            </a:pPr>
            <a:r>
              <a:rPr lang="en-US" sz="3200" b="1" dirty="0">
                <a:latin typeface="Helvetica" pitchFamily="2" charset="0"/>
              </a:rPr>
              <a:t>Participants:</a:t>
            </a:r>
            <a:r>
              <a:rPr lang="en-US" sz="3200" dirty="0">
                <a:latin typeface="Helvetica" pitchFamily="2" charset="0"/>
              </a:rPr>
              <a:t> Kîîtharaka speakers 18 and over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A90D9-1E8B-D94B-A81B-6736CCAF871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4000" dirty="0">
                <a:latin typeface="Helvetica" pitchFamily="2" charset="0"/>
              </a:rPr>
              <a:t>Experiment 1: Contrasting Cues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AA3C7-EAF9-7972-953C-8C11F7AC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0831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2A1D28-69C4-0365-25EA-277D3003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85</a:t>
            </a:fld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1E072C-331C-3162-96BF-B3E8EC0E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ABE759-837B-92B2-5243-DF32BE7077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82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Results: a productive semantic feature (class-feature mapping)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F5D59F6-2366-ED24-13DF-473E38F31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199289"/>
              </p:ext>
            </p:extLst>
          </p:nvPr>
        </p:nvGraphicFramePr>
        <p:xfrm>
          <a:off x="524933" y="1183341"/>
          <a:ext cx="10041003" cy="4861857"/>
        </p:xfrm>
        <a:graphic>
          <a:graphicData uri="http://schemas.openxmlformats.org/drawingml/2006/table">
            <a:tbl>
              <a:tblPr firstRow="1" bandRow="1"/>
              <a:tblGrid>
                <a:gridCol w="2281222">
                  <a:extLst>
                    <a:ext uri="{9D8B030D-6E8A-4147-A177-3AD203B41FA5}">
                      <a16:colId xmlns:a16="http://schemas.microsoft.com/office/drawing/2014/main" val="3858679904"/>
                    </a:ext>
                  </a:extLst>
                </a:gridCol>
                <a:gridCol w="1545637">
                  <a:extLst>
                    <a:ext uri="{9D8B030D-6E8A-4147-A177-3AD203B41FA5}">
                      <a16:colId xmlns:a16="http://schemas.microsoft.com/office/drawing/2014/main" val="4093313018"/>
                    </a:ext>
                  </a:extLst>
                </a:gridCol>
                <a:gridCol w="1180103">
                  <a:extLst>
                    <a:ext uri="{9D8B030D-6E8A-4147-A177-3AD203B41FA5}">
                      <a16:colId xmlns:a16="http://schemas.microsoft.com/office/drawing/2014/main" val="3711049695"/>
                    </a:ext>
                  </a:extLst>
                </a:gridCol>
                <a:gridCol w="981539">
                  <a:extLst>
                    <a:ext uri="{9D8B030D-6E8A-4147-A177-3AD203B41FA5}">
                      <a16:colId xmlns:a16="http://schemas.microsoft.com/office/drawing/2014/main" val="3490826901"/>
                    </a:ext>
                  </a:extLst>
                </a:gridCol>
                <a:gridCol w="1807381">
                  <a:extLst>
                    <a:ext uri="{9D8B030D-6E8A-4147-A177-3AD203B41FA5}">
                      <a16:colId xmlns:a16="http://schemas.microsoft.com/office/drawing/2014/main" val="2454074749"/>
                    </a:ext>
                  </a:extLst>
                </a:gridCol>
                <a:gridCol w="2245121">
                  <a:extLst>
                    <a:ext uri="{9D8B030D-6E8A-4147-A177-3AD203B41FA5}">
                      <a16:colId xmlns:a16="http://schemas.microsoft.com/office/drawing/2014/main" val="1282782476"/>
                    </a:ext>
                  </a:extLst>
                </a:gridCol>
              </a:tblGrid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Human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𝛉</a:t>
                      </a:r>
                      <a:r>
                        <a:rPr lang="en-GB" sz="18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Productive?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7971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526500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219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458945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441495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5605014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406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109164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6724556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0412273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956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1166871"/>
                  </a:ext>
                </a:extLst>
              </a:tr>
              <a:tr h="441987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12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494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FA6EE5-DDFE-D8AC-1E03-DA91A1F878B6}"/>
              </a:ext>
            </a:extLst>
          </p:cNvPr>
          <p:cNvSpPr txBox="1"/>
          <p:nvPr/>
        </p:nvSpPr>
        <p:spPr>
          <a:xfrm>
            <a:off x="491066" y="3386960"/>
            <a:ext cx="10293071" cy="47490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2A1D28-69C4-0365-25EA-277D3003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86</a:t>
            </a:fld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1E072C-331C-3162-96BF-B3E8EC0E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ABE759-837B-92B2-5243-DF32BE7077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61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pitchFamily="2" charset="0"/>
              </a:rPr>
              <a:t>Results: a productive morphophonological feature</a:t>
            </a:r>
          </a:p>
          <a:p>
            <a:r>
              <a:rPr lang="en-US" dirty="0">
                <a:latin typeface="Helvetica" pitchFamily="2" charset="0"/>
              </a:rPr>
              <a:t>            (class-feature mapping)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FFD26AE-1707-77EE-BCC3-FAE594770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635698"/>
              </p:ext>
            </p:extLst>
          </p:nvPr>
        </p:nvGraphicFramePr>
        <p:xfrm>
          <a:off x="491067" y="1331260"/>
          <a:ext cx="10293071" cy="4578475"/>
        </p:xfrm>
        <a:graphic>
          <a:graphicData uri="http://schemas.openxmlformats.org/drawingml/2006/table">
            <a:tbl>
              <a:tblPr firstRow="1" bandRow="1"/>
              <a:tblGrid>
                <a:gridCol w="2157700">
                  <a:extLst>
                    <a:ext uri="{9D8B030D-6E8A-4147-A177-3AD203B41FA5}">
                      <a16:colId xmlns:a16="http://schemas.microsoft.com/office/drawing/2014/main" val="2012013455"/>
                    </a:ext>
                  </a:extLst>
                </a:gridCol>
                <a:gridCol w="1624452">
                  <a:extLst>
                    <a:ext uri="{9D8B030D-6E8A-4147-A177-3AD203B41FA5}">
                      <a16:colId xmlns:a16="http://schemas.microsoft.com/office/drawing/2014/main" val="2936427638"/>
                    </a:ext>
                  </a:extLst>
                </a:gridCol>
                <a:gridCol w="1624452">
                  <a:extLst>
                    <a:ext uri="{9D8B030D-6E8A-4147-A177-3AD203B41FA5}">
                      <a16:colId xmlns:a16="http://schemas.microsoft.com/office/drawing/2014/main" val="3921145813"/>
                    </a:ext>
                  </a:extLst>
                </a:gridCol>
                <a:gridCol w="1053130">
                  <a:extLst>
                    <a:ext uri="{9D8B030D-6E8A-4147-A177-3AD203B41FA5}">
                      <a16:colId xmlns:a16="http://schemas.microsoft.com/office/drawing/2014/main" val="2818784910"/>
                    </a:ext>
                  </a:extLst>
                </a:gridCol>
                <a:gridCol w="1709765">
                  <a:extLst>
                    <a:ext uri="{9D8B030D-6E8A-4147-A177-3AD203B41FA5}">
                      <a16:colId xmlns:a16="http://schemas.microsoft.com/office/drawing/2014/main" val="775246417"/>
                    </a:ext>
                  </a:extLst>
                </a:gridCol>
                <a:gridCol w="2123572">
                  <a:extLst>
                    <a:ext uri="{9D8B030D-6E8A-4147-A177-3AD203B41FA5}">
                      <a16:colId xmlns:a16="http://schemas.microsoft.com/office/drawing/2014/main" val="1256882497"/>
                    </a:ext>
                  </a:extLst>
                </a:gridCol>
              </a:tblGrid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Class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Prefix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Theta_N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Productive?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52178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843935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986686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089050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202281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337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8998603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973949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61348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220027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684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176557"/>
                  </a:ext>
                </a:extLst>
              </a:tr>
              <a:tr h="416225"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676" marR="16676" marT="16676" marB="80046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251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79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EA1716-BEBC-6C54-72B5-3F4AED925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4" y="2013669"/>
            <a:ext cx="2141550" cy="1903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9EF25-7897-8547-98A5-8DF31CAA3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Helvetica" pitchFamily="2" charset="0"/>
              </a:rPr>
              <a:t>Sample Stimulus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11CA3-C159-DF4B-9F83-9D4EDF722242}"/>
              </a:ext>
            </a:extLst>
          </p:cNvPr>
          <p:cNvSpPr txBox="1"/>
          <p:nvPr/>
        </p:nvSpPr>
        <p:spPr>
          <a:xfrm>
            <a:off x="838200" y="1506022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Training Trial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E4876-0EA7-5947-9A8F-3FE886385136}"/>
              </a:ext>
            </a:extLst>
          </p:cNvPr>
          <p:cNvSpPr txBox="1"/>
          <p:nvPr/>
        </p:nvSpPr>
        <p:spPr>
          <a:xfrm>
            <a:off x="6845300" y="144327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Trial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0BEDDE-950A-7447-857E-17CA1D526589}"/>
              </a:ext>
            </a:extLst>
          </p:cNvPr>
          <p:cNvCxnSpPr/>
          <p:nvPr/>
        </p:nvCxnSpPr>
        <p:spPr>
          <a:xfrm>
            <a:off x="5135880" y="1690688"/>
            <a:ext cx="0" cy="4309344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24AE820-AB59-F278-F821-0842C1433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1" y="4465615"/>
            <a:ext cx="2242272" cy="2027260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EFCA18A-D75C-AA0C-E0B3-91AF063DE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71" y="2142985"/>
            <a:ext cx="1946482" cy="22127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90E7D8-90B5-C059-10B2-AECEB3AE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85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4">
            <a:extLst>
              <a:ext uri="{FF2B5EF4-FFF2-40B4-BE49-F238E27FC236}">
                <a16:creationId xmlns:a16="http://schemas.microsoft.com/office/drawing/2014/main" id="{F81EE789-B76A-5DCB-52F5-974BA865F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5704"/>
              </p:ext>
            </p:extLst>
          </p:nvPr>
        </p:nvGraphicFramePr>
        <p:xfrm>
          <a:off x="6049477" y="2046256"/>
          <a:ext cx="502472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742">
                  <a:extLst>
                    <a:ext uri="{9D8B030D-6E8A-4147-A177-3AD203B41FA5}">
                      <a16:colId xmlns:a16="http://schemas.microsoft.com/office/drawing/2014/main" val="3993583200"/>
                    </a:ext>
                  </a:extLst>
                </a:gridCol>
                <a:gridCol w="1108953">
                  <a:extLst>
                    <a:ext uri="{9D8B030D-6E8A-4147-A177-3AD203B41FA5}">
                      <a16:colId xmlns:a16="http://schemas.microsoft.com/office/drawing/2014/main" val="1653666005"/>
                    </a:ext>
                  </a:extLst>
                </a:gridCol>
                <a:gridCol w="1128408">
                  <a:extLst>
                    <a:ext uri="{9D8B030D-6E8A-4147-A177-3AD203B41FA5}">
                      <a16:colId xmlns:a16="http://schemas.microsoft.com/office/drawing/2014/main" val="369953120"/>
                    </a:ext>
                  </a:extLst>
                </a:gridCol>
                <a:gridCol w="126460">
                  <a:extLst>
                    <a:ext uri="{9D8B030D-6E8A-4147-A177-3AD203B41FA5}">
                      <a16:colId xmlns:a16="http://schemas.microsoft.com/office/drawing/2014/main" val="3536781220"/>
                    </a:ext>
                  </a:extLst>
                </a:gridCol>
                <a:gridCol w="500063">
                  <a:extLst>
                    <a:ext uri="{9D8B030D-6E8A-4147-A177-3AD203B41FA5}">
                      <a16:colId xmlns:a16="http://schemas.microsoft.com/office/drawing/2014/main" val="2764583201"/>
                    </a:ext>
                  </a:extLst>
                </a:gridCol>
                <a:gridCol w="175098">
                  <a:extLst>
                    <a:ext uri="{9D8B030D-6E8A-4147-A177-3AD203B41FA5}">
                      <a16:colId xmlns:a16="http://schemas.microsoft.com/office/drawing/2014/main" val="2498759456"/>
                    </a:ext>
                  </a:extLst>
                </a:gridCol>
                <a:gridCol w="1212005">
                  <a:extLst>
                    <a:ext uri="{9D8B030D-6E8A-4147-A177-3AD203B41FA5}">
                      <a16:colId xmlns:a16="http://schemas.microsoft.com/office/drawing/2014/main" val="298721630"/>
                    </a:ext>
                  </a:extLst>
                </a:gridCol>
              </a:tblGrid>
              <a:tr h="370840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French</a:t>
                      </a: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i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(10) 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vieil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240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  <a:endParaRPr lang="en-US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homme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41366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old.M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man.M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(11) 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personne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person.F</a:t>
                      </a: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(12)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la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camionn</a:t>
                      </a:r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Det.F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van.F</a:t>
                      </a:r>
                      <a:endParaRPr lang="en-GB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(13) 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le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squel</a:t>
                      </a:r>
                      <a:r>
                        <a:rPr lang="en-GB" sz="2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ette</a:t>
                      </a:r>
                      <a:endParaRPr lang="en-GB" sz="24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1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56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Det.M</a:t>
                      </a:r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Helvetica" pitchFamily="2" charset="0"/>
                        </a:rPr>
                        <a:t>skeleton.M</a:t>
                      </a:r>
                      <a:endParaRPr lang="en-GB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 marL="83127" marR="83127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1">
                            <a:lumMod val="95000"/>
                          </a:schemeClr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35109"/>
                  </a:ext>
                </a:extLst>
              </a:tr>
            </a:tbl>
          </a:graphicData>
        </a:graphic>
      </p:graphicFrame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F3F054EF-C7E9-619B-437A-90FAF3681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31996"/>
              </p:ext>
            </p:extLst>
          </p:nvPr>
        </p:nvGraphicFramePr>
        <p:xfrm>
          <a:off x="496613" y="2005535"/>
          <a:ext cx="5597373" cy="4562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66">
                  <a:extLst>
                    <a:ext uri="{9D8B030D-6E8A-4147-A177-3AD203B41FA5}">
                      <a16:colId xmlns:a16="http://schemas.microsoft.com/office/drawing/2014/main" val="1428656268"/>
                    </a:ext>
                  </a:extLst>
                </a:gridCol>
                <a:gridCol w="1954114">
                  <a:extLst>
                    <a:ext uri="{9D8B030D-6E8A-4147-A177-3AD203B41FA5}">
                      <a16:colId xmlns:a16="http://schemas.microsoft.com/office/drawing/2014/main" val="3169174356"/>
                    </a:ext>
                  </a:extLst>
                </a:gridCol>
                <a:gridCol w="2978393">
                  <a:extLst>
                    <a:ext uri="{9D8B030D-6E8A-4147-A177-3AD203B41FA5}">
                      <a16:colId xmlns:a16="http://schemas.microsoft.com/office/drawing/2014/main" val="195439383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Kîîtharaka</a:t>
                      </a:r>
                      <a:endParaRPr lang="en-GB" sz="2400" b="1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818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(6)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mû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thaka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û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764120"/>
                  </a:ext>
                </a:extLst>
              </a:tr>
              <a:tr h="676307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</a:t>
                      </a: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young man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407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(7)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kîroria</a:t>
                      </a:r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kî</a:t>
                      </a:r>
                      <a:r>
                        <a:rPr lang="en-GB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î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ra</a:t>
                      </a:r>
                      <a:endParaRPr lang="en-GB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968521"/>
                  </a:ext>
                </a:extLst>
              </a:tr>
              <a:tr h="686034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7.prophet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7.dem.dist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71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(8)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î</a:t>
                      </a:r>
                      <a:r>
                        <a:rPr lang="en-GB" sz="240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the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ûûra</a:t>
                      </a:r>
                      <a:endParaRPr lang="en-GB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086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5.father </a:t>
                      </a:r>
                      <a:endParaRPr lang="en-US" sz="240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1.dist.dem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76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(9)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nkoma</a:t>
                      </a:r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 err="1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aathi</a:t>
                      </a:r>
                      <a:endParaRPr lang="en-GB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425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bg2"/>
                        </a:solidFill>
                        <a:latin typeface="Helvetica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9.devil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0" dirty="0">
                          <a:solidFill>
                            <a:schemeClr val="bg2"/>
                          </a:solidFill>
                          <a:latin typeface="Helvetica" pitchFamily="2" charset="0"/>
                        </a:rPr>
                        <a:t>1.went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4528201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AE5F-9AC1-6C40-5B51-3BE780F2E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714" y="1074511"/>
            <a:ext cx="11604171" cy="880603"/>
          </a:xfrm>
        </p:spPr>
        <p:txBody>
          <a:bodyPr anchor="t">
            <a:noAutofit/>
          </a:bodyPr>
          <a:lstStyle/>
          <a:p>
            <a:pPr lvl="0"/>
            <a:r>
              <a:rPr lang="en-GB" sz="2800" dirty="0"/>
              <a:t>But there are typically, many exceptions!...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8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B5F2D4A-C51F-D9F9-4570-B6DB6E0E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determines noun class in a language?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23C13-2270-9755-AD5F-FB5AA5961F25}"/>
              </a:ext>
            </a:extLst>
          </p:cNvPr>
          <p:cNvSpPr txBox="1"/>
          <p:nvPr/>
        </p:nvSpPr>
        <p:spPr>
          <a:xfrm>
            <a:off x="10342073" y="59506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98031-286B-8959-3B88-3E49A4C05BAC}"/>
              </a:ext>
            </a:extLst>
          </p:cNvPr>
          <p:cNvSpPr txBox="1"/>
          <p:nvPr/>
        </p:nvSpPr>
        <p:spPr>
          <a:xfrm>
            <a:off x="5339618" y="369915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21A527-3434-1B2B-7BFA-BC48BF9AB826}"/>
              </a:ext>
            </a:extLst>
          </p:cNvPr>
          <p:cNvCxnSpPr>
            <a:cxnSpLocks/>
          </p:cNvCxnSpPr>
          <p:nvPr/>
        </p:nvCxnSpPr>
        <p:spPr>
          <a:xfrm flipH="1">
            <a:off x="4509144" y="5691225"/>
            <a:ext cx="843643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68A31F9-33C9-CF63-9FD2-29D84CDA7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2800" smtClean="0"/>
              <a:t>9</a:t>
            </a:fld>
            <a:endParaRPr lang="en-US" sz="28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B45CCE-4160-989B-7828-C9D23DC88CEA}"/>
              </a:ext>
            </a:extLst>
          </p:cNvPr>
          <p:cNvCxnSpPr>
            <a:cxnSpLocks/>
          </p:cNvCxnSpPr>
          <p:nvPr/>
        </p:nvCxnSpPr>
        <p:spPr>
          <a:xfrm flipH="1">
            <a:off x="3973134" y="2719866"/>
            <a:ext cx="843643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E8444FA-9946-1CC4-18FF-20286900C062}"/>
              </a:ext>
            </a:extLst>
          </p:cNvPr>
          <p:cNvSpPr txBox="1"/>
          <p:nvPr/>
        </p:nvSpPr>
        <p:spPr>
          <a:xfrm>
            <a:off x="4787593" y="2402649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semantics</a:t>
            </a:r>
          </a:p>
          <a:p>
            <a:r>
              <a:rPr lang="en-US" dirty="0">
                <a:solidFill>
                  <a:schemeClr val="bg2"/>
                </a:solidFill>
                <a:latin typeface="Helvetica" pitchFamily="2" charset="0"/>
              </a:rPr>
              <a:t>(human)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6D41A0-78F3-D850-1884-6505DB21122A}"/>
              </a:ext>
            </a:extLst>
          </p:cNvPr>
          <p:cNvCxnSpPr>
            <a:cxnSpLocks/>
          </p:cNvCxnSpPr>
          <p:nvPr/>
        </p:nvCxnSpPr>
        <p:spPr>
          <a:xfrm flipH="1">
            <a:off x="10267677" y="2755035"/>
            <a:ext cx="6977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EE77461-550D-66AB-A97A-735DBEA10F47}"/>
              </a:ext>
            </a:extLst>
          </p:cNvPr>
          <p:cNvSpPr txBox="1"/>
          <p:nvPr/>
        </p:nvSpPr>
        <p:spPr>
          <a:xfrm>
            <a:off x="10945951" y="253568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semantics</a:t>
            </a:r>
          </a:p>
          <a:p>
            <a:r>
              <a:rPr lang="en-US" dirty="0">
                <a:latin typeface="Helvetica" pitchFamily="2" charset="0"/>
              </a:rPr>
              <a:t>(male)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641123-F5D1-F436-8D89-7FC9D71A3244}"/>
              </a:ext>
            </a:extLst>
          </p:cNvPr>
          <p:cNvCxnSpPr>
            <a:cxnSpLocks/>
          </p:cNvCxnSpPr>
          <p:nvPr/>
        </p:nvCxnSpPr>
        <p:spPr>
          <a:xfrm flipH="1">
            <a:off x="4509144" y="3848651"/>
            <a:ext cx="843643" cy="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8B90E3-EDB2-83D1-9FF5-7699F48CD119}"/>
              </a:ext>
            </a:extLst>
          </p:cNvPr>
          <p:cNvSpPr txBox="1"/>
          <p:nvPr/>
        </p:nvSpPr>
        <p:spPr>
          <a:xfrm>
            <a:off x="10649912" y="4876198"/>
            <a:ext cx="1249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morpho-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phonology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(-</a:t>
            </a:r>
            <a:r>
              <a:rPr lang="en-US" i="1" dirty="0" err="1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ette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9C2FC3A-9A7B-D788-3A1D-5F08E1A2E139}"/>
              </a:ext>
            </a:extLst>
          </p:cNvPr>
          <p:cNvCxnSpPr>
            <a:cxnSpLocks/>
          </p:cNvCxnSpPr>
          <p:nvPr/>
        </p:nvCxnSpPr>
        <p:spPr>
          <a:xfrm flipH="1">
            <a:off x="9993179" y="5239530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F862F3-85E4-8A5F-CB59-71861ABA90A2}"/>
              </a:ext>
            </a:extLst>
          </p:cNvPr>
          <p:cNvCxnSpPr>
            <a:cxnSpLocks/>
          </p:cNvCxnSpPr>
          <p:nvPr/>
        </p:nvCxnSpPr>
        <p:spPr>
          <a:xfrm flipH="1">
            <a:off x="9644284" y="6135277"/>
            <a:ext cx="697789" cy="0"/>
          </a:xfrm>
          <a:prstGeom prst="straightConnector1">
            <a:avLst/>
          </a:prstGeom>
          <a:ln w="28575"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B58E04-8364-2627-8C57-8FE74D47BECB}"/>
              </a:ext>
            </a:extLst>
          </p:cNvPr>
          <p:cNvCxnSpPr>
            <a:cxnSpLocks/>
          </p:cNvCxnSpPr>
          <p:nvPr/>
        </p:nvCxnSpPr>
        <p:spPr>
          <a:xfrm flipH="1">
            <a:off x="10125874" y="3637440"/>
            <a:ext cx="69778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A18245F-0F25-3F67-2639-D39B3CF5E07F}"/>
              </a:ext>
            </a:extLst>
          </p:cNvPr>
          <p:cNvSpPr txBox="1"/>
          <p:nvPr/>
        </p:nvSpPr>
        <p:spPr>
          <a:xfrm>
            <a:off x="5347518" y="553291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Helvetica" pitchFamily="2" charset="0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9DFCFF-A997-8AD0-B905-C4203386C229}"/>
              </a:ext>
            </a:extLst>
          </p:cNvPr>
          <p:cNvSpPr txBox="1"/>
          <p:nvPr/>
        </p:nvSpPr>
        <p:spPr>
          <a:xfrm>
            <a:off x="10649912" y="3472652"/>
            <a:ext cx="703888" cy="373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    ?</a:t>
            </a:r>
          </a:p>
        </p:txBody>
      </p:sp>
    </p:spTree>
    <p:extLst>
      <p:ext uri="{BB962C8B-B14F-4D97-AF65-F5344CB8AC3E}">
        <p14:creationId xmlns:p14="http://schemas.microsoft.com/office/powerpoint/2010/main" val="4074759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64536</TotalTime>
  <Words>6000</Words>
  <Application>Microsoft Macintosh PowerPoint</Application>
  <PresentationFormat>Widescreen</PresentationFormat>
  <Paragraphs>1622</Paragraphs>
  <Slides>87</Slides>
  <Notes>15</Notes>
  <HiddenSlides>30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Courier New</vt:lpstr>
      <vt:lpstr>Helvetica</vt:lpstr>
      <vt:lpstr>Symbol</vt:lpstr>
      <vt:lpstr>Wingdings</vt:lpstr>
      <vt:lpstr>office theme</vt:lpstr>
      <vt:lpstr>A theory of morphological productivity is essential in characterizing noun classes: Corpus and experimental evidence from Bantu</vt:lpstr>
      <vt:lpstr>Noun class systems</vt:lpstr>
      <vt:lpstr>Noun class systems</vt:lpstr>
      <vt:lpstr>Noun class systems</vt:lpstr>
      <vt:lpstr>What determines noun class in language?</vt:lpstr>
      <vt:lpstr>What determines noun class in language?</vt:lpstr>
      <vt:lpstr>What determines noun class in language?</vt:lpstr>
      <vt:lpstr>What determines noun class in a language?</vt:lpstr>
      <vt:lpstr>What determines noun class in a language?</vt:lpstr>
      <vt:lpstr>What determines noun class in a language?</vt:lpstr>
      <vt:lpstr>What determines noun class in a language?</vt:lpstr>
      <vt:lpstr>Theoretical and empirical questions…</vt:lpstr>
      <vt:lpstr>Theoretical and empirical questions…</vt:lpstr>
      <vt:lpstr>Traditional approaches to Bantu noun classes</vt:lpstr>
      <vt:lpstr>Traditional approaches to Bantu noun classes</vt:lpstr>
      <vt:lpstr>Traditional approaches to Bantu noun classes</vt:lpstr>
      <vt:lpstr>Traditional approaches to Bantu noun classes</vt:lpstr>
      <vt:lpstr>Traditional approaches to Bantu noun classes</vt:lpstr>
      <vt:lpstr>Theoretical and empirical questions…</vt:lpstr>
      <vt:lpstr>Traditional approaches to Bantu noun classes </vt:lpstr>
      <vt:lpstr>A different approach to Kîîtharaka</vt:lpstr>
      <vt:lpstr>Building a Corpus</vt:lpstr>
      <vt:lpstr>Semantic features coded for </vt:lpstr>
      <vt:lpstr>Morphophonological features coded for</vt:lpstr>
      <vt:lpstr>Corpus Analysis</vt:lpstr>
      <vt:lpstr>Derivation of Tolerance Principle</vt:lpstr>
      <vt:lpstr>Derivation of Tolerance Principle</vt:lpstr>
      <vt:lpstr>Derivation of Tolerance Principle</vt:lpstr>
      <vt:lpstr>Corpus Results</vt:lpstr>
      <vt:lpstr>PowerPoint Presentation</vt:lpstr>
      <vt:lpstr>Corpus results: productive semantic features (overall)</vt:lpstr>
      <vt:lpstr>Results: productive semantic features</vt:lpstr>
      <vt:lpstr>PowerPoint Presentation</vt:lpstr>
      <vt:lpstr>PowerPoint Presentation</vt:lpstr>
      <vt:lpstr>Results: productive morphophonological features </vt:lpstr>
      <vt:lpstr>Corpus results: productive morphophonological features </vt:lpstr>
      <vt:lpstr>Are [+human] and [+mû-] really unproductive?</vt:lpstr>
      <vt:lpstr>Are [+human] and [+mû-] really unproductive?</vt:lpstr>
      <vt:lpstr>A model of recursive application of Tolerance Principle </vt:lpstr>
      <vt:lpstr>Are [+human] and [+mû-] really unproductive?</vt:lpstr>
      <vt:lpstr>Are [+human] and [+mû-] really unproductive?</vt:lpstr>
      <vt:lpstr>PowerPoint Presentation</vt:lpstr>
      <vt:lpstr>PowerPoint Presentation</vt:lpstr>
      <vt:lpstr>A possible schema</vt:lpstr>
      <vt:lpstr>Experiments: Observation of human behaviour</vt:lpstr>
      <vt:lpstr>Experiment 1: Semantic features tested</vt:lpstr>
      <vt:lpstr>Stimuli</vt:lpstr>
      <vt:lpstr>Sample stimuli images</vt:lpstr>
      <vt:lpstr>Experiment 1 results: productive semantic features</vt:lpstr>
      <vt:lpstr>Experiment 1 results: productive semantic features</vt:lpstr>
      <vt:lpstr>Experiment 1 results: productive semantic features</vt:lpstr>
      <vt:lpstr>Does Experiment 1 confirm TP predictions?</vt:lpstr>
      <vt:lpstr>Experiment 1 results: What’s up with augmentative?</vt:lpstr>
      <vt:lpstr>Experiment 1: image stimuli</vt:lpstr>
      <vt:lpstr>Experiment 2: Image Stimuli</vt:lpstr>
      <vt:lpstr>Experiment 1 results: What’s up with augmentative?</vt:lpstr>
      <vt:lpstr>Experiment 1 results: What’s up with augmentative?</vt:lpstr>
      <vt:lpstr>Experiment 2: Morphophonological features tested</vt:lpstr>
      <vt:lpstr>Stimuli</vt:lpstr>
      <vt:lpstr>Results: productive morphophonological features</vt:lpstr>
      <vt:lpstr>Results: productive morphophonological features</vt:lpstr>
      <vt:lpstr>Results: productive morphophonological features</vt:lpstr>
      <vt:lpstr>Results: productive morphophonological features</vt:lpstr>
      <vt:lpstr>Results: productive morphophonological features</vt:lpstr>
      <vt:lpstr>Results: productive morphophonological features</vt:lpstr>
      <vt:lpstr>Results: productive morphophonological features</vt:lpstr>
      <vt:lpstr>Does Experiment 2 confirm TP predictions?</vt:lpstr>
      <vt:lpstr>Implications</vt:lpstr>
      <vt:lpstr>Implication: a possible schema</vt:lpstr>
      <vt:lpstr>Implications:  a merger of  î- and k(g)î in meaning?</vt:lpstr>
      <vt:lpstr>Implications: a possible schema</vt:lpstr>
      <vt:lpstr>Next steps</vt:lpstr>
      <vt:lpstr>The End</vt:lpstr>
      <vt:lpstr>References</vt:lpstr>
      <vt:lpstr>Derivation of the Tolerance Principle</vt:lpstr>
      <vt:lpstr>Results: unproductive semantic rules</vt:lpstr>
      <vt:lpstr>Implications: comparison with Chichewa</vt:lpstr>
      <vt:lpstr>Corpus limitations</vt:lpstr>
      <vt:lpstr>Next steps: psycholinguistic experiments</vt:lpstr>
      <vt:lpstr>Conclusion</vt:lpstr>
      <vt:lpstr>An overview of Tolerance Principle (TP)</vt:lpstr>
      <vt:lpstr>Experiment 1: Semantic Cues</vt:lpstr>
      <vt:lpstr>Experiment 2: Morphophonological Cues</vt:lpstr>
      <vt:lpstr>Experiment 1: Contrasting Cues</vt:lpstr>
      <vt:lpstr>PowerPoint Presentation</vt:lpstr>
      <vt:lpstr>PowerPoint Presentation</vt:lpstr>
      <vt:lpstr>Sample Stimulus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Patrick Kanampiu</cp:lastModifiedBy>
  <cp:revision>1661</cp:revision>
  <dcterms:created xsi:type="dcterms:W3CDTF">2021-11-19T17:00:59Z</dcterms:created>
  <dcterms:modified xsi:type="dcterms:W3CDTF">2023-08-05T06:02:21Z</dcterms:modified>
</cp:coreProperties>
</file>